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sldIdLst>
    <p:sldId id="256" r:id="rId5"/>
    <p:sldId id="409" r:id="rId6"/>
    <p:sldId id="381" r:id="rId7"/>
    <p:sldId id="415" r:id="rId8"/>
    <p:sldId id="384" r:id="rId9"/>
    <p:sldId id="261" r:id="rId10"/>
    <p:sldId id="354" r:id="rId11"/>
    <p:sldId id="263" r:id="rId12"/>
    <p:sldId id="389" r:id="rId13"/>
    <p:sldId id="391" r:id="rId14"/>
    <p:sldId id="414" r:id="rId15"/>
    <p:sldId id="413" r:id="rId16"/>
    <p:sldId id="390" r:id="rId17"/>
    <p:sldId id="412" r:id="rId18"/>
    <p:sldId id="388" r:id="rId19"/>
    <p:sldId id="264" r:id="rId20"/>
    <p:sldId id="410" r:id="rId21"/>
    <p:sldId id="392" r:id="rId22"/>
    <p:sldId id="403" r:id="rId23"/>
    <p:sldId id="265" r:id="rId24"/>
    <p:sldId id="268" r:id="rId25"/>
    <p:sldId id="397" r:id="rId26"/>
    <p:sldId id="274" r:id="rId27"/>
    <p:sldId id="275" r:id="rId28"/>
    <p:sldId id="385" r:id="rId29"/>
    <p:sldId id="386" r:id="rId30"/>
    <p:sldId id="281" r:id="rId31"/>
    <p:sldId id="357" r:id="rId32"/>
    <p:sldId id="282" r:id="rId33"/>
    <p:sldId id="285" r:id="rId34"/>
    <p:sldId id="400" r:id="rId35"/>
    <p:sldId id="286" r:id="rId36"/>
    <p:sldId id="287" r:id="rId37"/>
    <p:sldId id="395" r:id="rId38"/>
    <p:sldId id="402" r:id="rId39"/>
    <p:sldId id="398" r:id="rId40"/>
    <p:sldId id="288" r:id="rId41"/>
    <p:sldId id="377" r:id="rId42"/>
    <p:sldId id="289" r:id="rId43"/>
    <p:sldId id="291" r:id="rId44"/>
    <p:sldId id="382" r:id="rId45"/>
    <p:sldId id="293" r:id="rId46"/>
    <p:sldId id="360" r:id="rId47"/>
    <p:sldId id="383" r:id="rId48"/>
    <p:sldId id="399" r:id="rId49"/>
    <p:sldId id="404" r:id="rId50"/>
    <p:sldId id="405" r:id="rId51"/>
    <p:sldId id="406" r:id="rId52"/>
    <p:sldId id="407" r:id="rId53"/>
    <p:sldId id="379" r:id="rId54"/>
    <p:sldId id="359" r:id="rId55"/>
    <p:sldId id="321" r:id="rId5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theridge, Alexandra B" initials="EAB"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11F"/>
    <a:srgbClr val="006F41"/>
    <a:srgbClr val="B07BD7"/>
    <a:srgbClr val="F8F565"/>
    <a:srgbClr val="CB05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5" autoAdjust="0"/>
    <p:restoredTop sz="85221"/>
  </p:normalViewPr>
  <p:slideViewPr>
    <p:cSldViewPr snapToGrid="0" snapToObjects="1">
      <p:cViewPr varScale="1">
        <p:scale>
          <a:sx n="106" d="100"/>
          <a:sy n="106" d="100"/>
        </p:scale>
        <p:origin x="744" y="184"/>
      </p:cViewPr>
      <p:guideLst>
        <p:guide orient="horz" pos="2160"/>
        <p:guide pos="2880"/>
      </p:guideLst>
    </p:cSldViewPr>
  </p:slideViewPr>
  <p:outlineViewPr>
    <p:cViewPr>
      <p:scale>
        <a:sx n="33" d="100"/>
        <a:sy n="33" d="100"/>
      </p:scale>
      <p:origin x="0" y="-6136"/>
    </p:cViewPr>
  </p:outlineViewPr>
  <p:notesTextViewPr>
    <p:cViewPr>
      <p:scale>
        <a:sx n="100" d="100"/>
        <a:sy n="100" d="100"/>
      </p:scale>
      <p:origin x="0" y="0"/>
    </p:cViewPr>
  </p:notesTextViewPr>
  <p:sorterViewPr>
    <p:cViewPr varScale="1">
      <p:scale>
        <a:sx n="1" d="1"/>
        <a:sy n="1" d="1"/>
      </p:scale>
      <p:origin x="0" y="-19120"/>
    </p:cViewPr>
  </p:sorterViewPr>
  <p:notesViewPr>
    <p:cSldViewPr snapToGrid="0" snapToObjects="1">
      <p:cViewPr varScale="1">
        <p:scale>
          <a:sx n="170" d="100"/>
          <a:sy n="170" d="100"/>
        </p:scale>
        <p:origin x="133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2T11:18:30.128" idx="1">
    <p:pos x="10" y="10"/>
    <p:text>Could we put in the title of the training "Bystander Intervention Training"? Consider adding a groundrules slide next: This is a safe space to have an open, honest discussion free from judgement and bias. Anyone unable to step into this intention is invited to leave.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9-25T08:27:38.027" idx="2">
    <p:pos x="10" y="10"/>
    <p:text>Alex needs to download clint smith video</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899C2-F664-4CAC-8802-D57FA7687D8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B713805-30C1-48B3-985A-0852ABE2F213}">
      <dgm:prSet phldrT="[Text]" custT="1"/>
      <dgm:spPr>
        <a:solidFill>
          <a:schemeClr val="tx2">
            <a:lumMod val="50000"/>
          </a:schemeClr>
        </a:solidFill>
      </dgm:spPr>
      <dgm:t>
        <a:bodyPr/>
        <a:lstStyle/>
        <a:p>
          <a:r>
            <a:rPr lang="en-US" sz="2400" dirty="0"/>
            <a:t>Notice the Event</a:t>
          </a:r>
        </a:p>
      </dgm:t>
    </dgm:pt>
    <dgm:pt modelId="{4E2D03EA-59A5-4380-A42E-8F0849C3D067}" type="parTrans" cxnId="{614EB18E-91AB-4EA6-99AB-96256AA5584C}">
      <dgm:prSet/>
      <dgm:spPr/>
      <dgm:t>
        <a:bodyPr/>
        <a:lstStyle/>
        <a:p>
          <a:endParaRPr lang="en-US"/>
        </a:p>
      </dgm:t>
    </dgm:pt>
    <dgm:pt modelId="{DBF99096-6825-479E-8678-67A6941D533B}" type="sibTrans" cxnId="{614EB18E-91AB-4EA6-99AB-96256AA5584C}">
      <dgm:prSet/>
      <dgm:spPr/>
      <dgm:t>
        <a:bodyPr/>
        <a:lstStyle/>
        <a:p>
          <a:endParaRPr lang="en-US"/>
        </a:p>
      </dgm:t>
    </dgm:pt>
    <dgm:pt modelId="{9CC0804B-7CCC-4F07-BE24-D250D435B085}">
      <dgm:prSet phldrT="[Text]" custT="1"/>
      <dgm:spPr>
        <a:solidFill>
          <a:schemeClr val="tx2">
            <a:lumMod val="50000"/>
          </a:schemeClr>
        </a:solidFill>
      </dgm:spPr>
      <dgm:t>
        <a:bodyPr/>
        <a:lstStyle/>
        <a:p>
          <a:r>
            <a:rPr lang="en-US" sz="2400" dirty="0"/>
            <a:t>Interpret it as a problem</a:t>
          </a:r>
        </a:p>
      </dgm:t>
    </dgm:pt>
    <dgm:pt modelId="{CD3B7591-5304-4F1D-AE7A-2B2CC3A3AFD9}" type="parTrans" cxnId="{6D810CAF-85A6-413F-BC77-FC4044949512}">
      <dgm:prSet/>
      <dgm:spPr/>
      <dgm:t>
        <a:bodyPr/>
        <a:lstStyle/>
        <a:p>
          <a:endParaRPr lang="en-US"/>
        </a:p>
      </dgm:t>
    </dgm:pt>
    <dgm:pt modelId="{3BA3FB0D-BA12-4704-8563-5AE52F7D4F66}" type="sibTrans" cxnId="{6D810CAF-85A6-413F-BC77-FC4044949512}">
      <dgm:prSet/>
      <dgm:spPr/>
      <dgm:t>
        <a:bodyPr/>
        <a:lstStyle/>
        <a:p>
          <a:endParaRPr lang="en-US"/>
        </a:p>
      </dgm:t>
    </dgm:pt>
    <dgm:pt modelId="{46507DED-EF6A-4D67-B345-54D591731A06}">
      <dgm:prSet phldrT="[Text]" custT="1"/>
      <dgm:spPr>
        <a:solidFill>
          <a:schemeClr val="tx2">
            <a:lumMod val="50000"/>
          </a:schemeClr>
        </a:solidFill>
      </dgm:spPr>
      <dgm:t>
        <a:bodyPr/>
        <a:lstStyle/>
        <a:p>
          <a:r>
            <a:rPr lang="en-US" sz="2400" dirty="0"/>
            <a:t>Assume personal responsibility</a:t>
          </a:r>
        </a:p>
      </dgm:t>
    </dgm:pt>
    <dgm:pt modelId="{B304DFF9-4508-46A1-8C18-A8AAF192FF38}" type="parTrans" cxnId="{8229FCEB-4A06-4FFC-BFE9-9DC945390022}">
      <dgm:prSet/>
      <dgm:spPr/>
      <dgm:t>
        <a:bodyPr/>
        <a:lstStyle/>
        <a:p>
          <a:endParaRPr lang="en-US"/>
        </a:p>
      </dgm:t>
    </dgm:pt>
    <dgm:pt modelId="{FCE67245-237C-4F77-9FAB-5F26BEE7B909}" type="sibTrans" cxnId="{8229FCEB-4A06-4FFC-BFE9-9DC945390022}">
      <dgm:prSet/>
      <dgm:spPr/>
      <dgm:t>
        <a:bodyPr/>
        <a:lstStyle/>
        <a:p>
          <a:endParaRPr lang="en-US"/>
        </a:p>
      </dgm:t>
    </dgm:pt>
    <dgm:pt modelId="{FD5D1824-6BB3-42B4-BC7F-7D097887D7D1}">
      <dgm:prSet phldrT="[Text]" custT="1"/>
      <dgm:spPr>
        <a:solidFill>
          <a:schemeClr val="tx2">
            <a:lumMod val="50000"/>
          </a:schemeClr>
        </a:solidFill>
      </dgm:spPr>
      <dgm:t>
        <a:bodyPr/>
        <a:lstStyle/>
        <a:p>
          <a:r>
            <a:rPr lang="en-US" sz="2400" dirty="0"/>
            <a:t>Know how to help</a:t>
          </a:r>
        </a:p>
      </dgm:t>
    </dgm:pt>
    <dgm:pt modelId="{F7CF262B-DFD5-4F97-9BE2-BC88AB913F56}" type="parTrans" cxnId="{D9045D31-BD99-4FDF-B838-ACDCFE2EF3F6}">
      <dgm:prSet/>
      <dgm:spPr/>
      <dgm:t>
        <a:bodyPr/>
        <a:lstStyle/>
        <a:p>
          <a:endParaRPr lang="en-US"/>
        </a:p>
      </dgm:t>
    </dgm:pt>
    <dgm:pt modelId="{B324BB37-D890-48AB-B37B-252790AD209B}" type="sibTrans" cxnId="{D9045D31-BD99-4FDF-B838-ACDCFE2EF3F6}">
      <dgm:prSet/>
      <dgm:spPr/>
      <dgm:t>
        <a:bodyPr/>
        <a:lstStyle/>
        <a:p>
          <a:endParaRPr lang="en-US"/>
        </a:p>
      </dgm:t>
    </dgm:pt>
    <dgm:pt modelId="{25A51C27-7C8D-4F06-968B-46E6E714F46A}">
      <dgm:prSet phldrT="[Text]" custT="1"/>
      <dgm:spPr>
        <a:solidFill>
          <a:schemeClr val="tx2">
            <a:lumMod val="50000"/>
          </a:schemeClr>
        </a:solidFill>
      </dgm:spPr>
      <dgm:t>
        <a:bodyPr/>
        <a:lstStyle/>
        <a:p>
          <a:r>
            <a:rPr lang="en-US" sz="2400" dirty="0"/>
            <a:t>Implement the help – Step UP!</a:t>
          </a:r>
        </a:p>
      </dgm:t>
    </dgm:pt>
    <dgm:pt modelId="{E1504704-E9DD-4794-AEB3-B2640B54740D}" type="parTrans" cxnId="{B10419F9-2D10-402E-B89F-48FA4EE5297C}">
      <dgm:prSet/>
      <dgm:spPr/>
      <dgm:t>
        <a:bodyPr/>
        <a:lstStyle/>
        <a:p>
          <a:endParaRPr lang="en-US"/>
        </a:p>
      </dgm:t>
    </dgm:pt>
    <dgm:pt modelId="{E7AFDB03-162A-4A2A-BFD1-848B7F22BB09}" type="sibTrans" cxnId="{B10419F9-2D10-402E-B89F-48FA4EE5297C}">
      <dgm:prSet/>
      <dgm:spPr/>
      <dgm:t>
        <a:bodyPr/>
        <a:lstStyle/>
        <a:p>
          <a:endParaRPr lang="en-US"/>
        </a:p>
      </dgm:t>
    </dgm:pt>
    <dgm:pt modelId="{50C35B12-BBE2-4A50-B51E-8320C12C40A4}" type="pres">
      <dgm:prSet presAssocID="{D48899C2-F664-4CAC-8802-D57FA7687D80}" presName="linear" presStyleCnt="0">
        <dgm:presLayoutVars>
          <dgm:dir/>
          <dgm:animLvl val="lvl"/>
          <dgm:resizeHandles val="exact"/>
        </dgm:presLayoutVars>
      </dgm:prSet>
      <dgm:spPr/>
    </dgm:pt>
    <dgm:pt modelId="{D8526328-2693-467B-B9E1-FC8C47AFF685}" type="pres">
      <dgm:prSet presAssocID="{FB713805-30C1-48B3-985A-0852ABE2F213}" presName="parentLin" presStyleCnt="0"/>
      <dgm:spPr/>
    </dgm:pt>
    <dgm:pt modelId="{369903DA-89DA-49CF-AFDB-83C4DBDCC636}" type="pres">
      <dgm:prSet presAssocID="{FB713805-30C1-48B3-985A-0852ABE2F213}" presName="parentLeftMargin" presStyleLbl="node1" presStyleIdx="0" presStyleCnt="5"/>
      <dgm:spPr/>
    </dgm:pt>
    <dgm:pt modelId="{AA530CF1-BA72-4B0B-ADBE-0DFA0EE36954}" type="pres">
      <dgm:prSet presAssocID="{FB713805-30C1-48B3-985A-0852ABE2F213}" presName="parentText" presStyleLbl="node1" presStyleIdx="0" presStyleCnt="5" custScaleX="108442">
        <dgm:presLayoutVars>
          <dgm:chMax val="0"/>
          <dgm:bulletEnabled val="1"/>
        </dgm:presLayoutVars>
      </dgm:prSet>
      <dgm:spPr/>
    </dgm:pt>
    <dgm:pt modelId="{4CD9D219-21AD-4F99-80AF-5AA55B1004CF}" type="pres">
      <dgm:prSet presAssocID="{FB713805-30C1-48B3-985A-0852ABE2F213}" presName="negativeSpace" presStyleCnt="0"/>
      <dgm:spPr/>
    </dgm:pt>
    <dgm:pt modelId="{5275F768-791B-4AC0-BA82-0F149B75E95A}" type="pres">
      <dgm:prSet presAssocID="{FB713805-30C1-48B3-985A-0852ABE2F213}" presName="childText" presStyleLbl="conFgAcc1" presStyleIdx="0" presStyleCnt="5">
        <dgm:presLayoutVars>
          <dgm:bulletEnabled val="1"/>
        </dgm:presLayoutVars>
      </dgm:prSet>
      <dgm:spPr>
        <a:solidFill>
          <a:srgbClr val="002060">
            <a:alpha val="90000"/>
          </a:srgbClr>
        </a:solidFill>
      </dgm:spPr>
    </dgm:pt>
    <dgm:pt modelId="{BBE80DB3-37D1-4AAA-A4C4-4B79E121F7A1}" type="pres">
      <dgm:prSet presAssocID="{DBF99096-6825-479E-8678-67A6941D533B}" presName="spaceBetweenRectangles" presStyleCnt="0"/>
      <dgm:spPr/>
    </dgm:pt>
    <dgm:pt modelId="{EDA4CE30-B5F2-40DC-A5D4-12A830F67322}" type="pres">
      <dgm:prSet presAssocID="{9CC0804B-7CCC-4F07-BE24-D250D435B085}" presName="parentLin" presStyleCnt="0"/>
      <dgm:spPr/>
    </dgm:pt>
    <dgm:pt modelId="{5DFF69F9-7C3F-482D-962C-247D009030C6}" type="pres">
      <dgm:prSet presAssocID="{9CC0804B-7CCC-4F07-BE24-D250D435B085}" presName="parentLeftMargin" presStyleLbl="node1" presStyleIdx="0" presStyleCnt="5"/>
      <dgm:spPr/>
    </dgm:pt>
    <dgm:pt modelId="{34080F3D-C8A0-403D-99FE-69B950A79755}" type="pres">
      <dgm:prSet presAssocID="{9CC0804B-7CCC-4F07-BE24-D250D435B085}" presName="parentText" presStyleLbl="node1" presStyleIdx="1" presStyleCnt="5" custScaleX="109740">
        <dgm:presLayoutVars>
          <dgm:chMax val="0"/>
          <dgm:bulletEnabled val="1"/>
        </dgm:presLayoutVars>
      </dgm:prSet>
      <dgm:spPr/>
    </dgm:pt>
    <dgm:pt modelId="{14A6511F-C186-45CF-A011-03FFB8ECDD57}" type="pres">
      <dgm:prSet presAssocID="{9CC0804B-7CCC-4F07-BE24-D250D435B085}" presName="negativeSpace" presStyleCnt="0"/>
      <dgm:spPr/>
    </dgm:pt>
    <dgm:pt modelId="{C49CF1EA-2B43-4D32-B076-AD2291ECE148}" type="pres">
      <dgm:prSet presAssocID="{9CC0804B-7CCC-4F07-BE24-D250D435B085}" presName="childText" presStyleLbl="conFgAcc1" presStyleIdx="1" presStyleCnt="5">
        <dgm:presLayoutVars>
          <dgm:bulletEnabled val="1"/>
        </dgm:presLayoutVars>
      </dgm:prSet>
      <dgm:spPr>
        <a:solidFill>
          <a:srgbClr val="002060">
            <a:alpha val="90000"/>
          </a:srgbClr>
        </a:solidFill>
      </dgm:spPr>
    </dgm:pt>
    <dgm:pt modelId="{780A806D-8F8F-4C57-9B0C-E8BBB0AF05A4}" type="pres">
      <dgm:prSet presAssocID="{3BA3FB0D-BA12-4704-8563-5AE52F7D4F66}" presName="spaceBetweenRectangles" presStyleCnt="0"/>
      <dgm:spPr/>
    </dgm:pt>
    <dgm:pt modelId="{D5F51CD6-8EEE-4810-8293-A4C7EC75FA09}" type="pres">
      <dgm:prSet presAssocID="{46507DED-EF6A-4D67-B345-54D591731A06}" presName="parentLin" presStyleCnt="0"/>
      <dgm:spPr/>
    </dgm:pt>
    <dgm:pt modelId="{66E7A842-0388-4793-BA92-F1A155A75960}" type="pres">
      <dgm:prSet presAssocID="{46507DED-EF6A-4D67-B345-54D591731A06}" presName="parentLeftMargin" presStyleLbl="node1" presStyleIdx="1" presStyleCnt="5"/>
      <dgm:spPr/>
    </dgm:pt>
    <dgm:pt modelId="{F7156D8C-E176-43E3-BB0C-CE646CEB3F40}" type="pres">
      <dgm:prSet presAssocID="{46507DED-EF6A-4D67-B345-54D591731A06}" presName="parentText" presStyleLbl="node1" presStyleIdx="2" presStyleCnt="5" custScaleX="111278">
        <dgm:presLayoutVars>
          <dgm:chMax val="0"/>
          <dgm:bulletEnabled val="1"/>
        </dgm:presLayoutVars>
      </dgm:prSet>
      <dgm:spPr/>
    </dgm:pt>
    <dgm:pt modelId="{5851851F-7504-46D8-AA12-DD217D2456EB}" type="pres">
      <dgm:prSet presAssocID="{46507DED-EF6A-4D67-B345-54D591731A06}" presName="negativeSpace" presStyleCnt="0"/>
      <dgm:spPr/>
    </dgm:pt>
    <dgm:pt modelId="{93234D14-CD75-47C1-B1BA-EEE2E59DF796}" type="pres">
      <dgm:prSet presAssocID="{46507DED-EF6A-4D67-B345-54D591731A06}" presName="childText" presStyleLbl="conFgAcc1" presStyleIdx="2" presStyleCnt="5">
        <dgm:presLayoutVars>
          <dgm:bulletEnabled val="1"/>
        </dgm:presLayoutVars>
      </dgm:prSet>
      <dgm:spPr>
        <a:solidFill>
          <a:srgbClr val="002060">
            <a:alpha val="90000"/>
          </a:srgbClr>
        </a:solidFill>
      </dgm:spPr>
    </dgm:pt>
    <dgm:pt modelId="{A0B9F452-AC2D-4107-9504-26171A427291}" type="pres">
      <dgm:prSet presAssocID="{FCE67245-237C-4F77-9FAB-5F26BEE7B909}" presName="spaceBetweenRectangles" presStyleCnt="0"/>
      <dgm:spPr/>
    </dgm:pt>
    <dgm:pt modelId="{DBD68CA9-CD9E-4E53-9B30-705F0BB6B108}" type="pres">
      <dgm:prSet presAssocID="{FD5D1824-6BB3-42B4-BC7F-7D097887D7D1}" presName="parentLin" presStyleCnt="0"/>
      <dgm:spPr/>
    </dgm:pt>
    <dgm:pt modelId="{DEED7705-DF38-40E8-BD40-52B32C7B9713}" type="pres">
      <dgm:prSet presAssocID="{FD5D1824-6BB3-42B4-BC7F-7D097887D7D1}" presName="parentLeftMargin" presStyleLbl="node1" presStyleIdx="2" presStyleCnt="5"/>
      <dgm:spPr/>
    </dgm:pt>
    <dgm:pt modelId="{279EB51A-5908-4040-A14A-54F26490AD4E}" type="pres">
      <dgm:prSet presAssocID="{FD5D1824-6BB3-42B4-BC7F-7D097887D7D1}" presName="parentText" presStyleLbl="node1" presStyleIdx="3" presStyleCnt="5" custScaleX="109330">
        <dgm:presLayoutVars>
          <dgm:chMax val="0"/>
          <dgm:bulletEnabled val="1"/>
        </dgm:presLayoutVars>
      </dgm:prSet>
      <dgm:spPr/>
    </dgm:pt>
    <dgm:pt modelId="{CCAC0343-B346-4A77-B80A-9D0A6E6EB21A}" type="pres">
      <dgm:prSet presAssocID="{FD5D1824-6BB3-42B4-BC7F-7D097887D7D1}" presName="negativeSpace" presStyleCnt="0"/>
      <dgm:spPr/>
    </dgm:pt>
    <dgm:pt modelId="{92231B0F-51DD-4F67-9965-B4F7C492A3F2}" type="pres">
      <dgm:prSet presAssocID="{FD5D1824-6BB3-42B4-BC7F-7D097887D7D1}" presName="childText" presStyleLbl="conFgAcc1" presStyleIdx="3" presStyleCnt="5">
        <dgm:presLayoutVars>
          <dgm:bulletEnabled val="1"/>
        </dgm:presLayoutVars>
      </dgm:prSet>
      <dgm:spPr>
        <a:solidFill>
          <a:srgbClr val="002060">
            <a:alpha val="90000"/>
          </a:srgbClr>
        </a:solidFill>
      </dgm:spPr>
    </dgm:pt>
    <dgm:pt modelId="{EB05112F-6757-4939-AE45-B60456D8F42C}" type="pres">
      <dgm:prSet presAssocID="{B324BB37-D890-48AB-B37B-252790AD209B}" presName="spaceBetweenRectangles" presStyleCnt="0"/>
      <dgm:spPr/>
    </dgm:pt>
    <dgm:pt modelId="{144EF073-5B8C-482E-8C91-E03D5817A336}" type="pres">
      <dgm:prSet presAssocID="{25A51C27-7C8D-4F06-968B-46E6E714F46A}" presName="parentLin" presStyleCnt="0"/>
      <dgm:spPr/>
    </dgm:pt>
    <dgm:pt modelId="{A52943BF-8B66-4ABF-A8A8-4745566905F7}" type="pres">
      <dgm:prSet presAssocID="{25A51C27-7C8D-4F06-968B-46E6E714F46A}" presName="parentLeftMargin" presStyleLbl="node1" presStyleIdx="3" presStyleCnt="5"/>
      <dgm:spPr/>
    </dgm:pt>
    <dgm:pt modelId="{59234287-047F-403D-8502-91A8A1B9DFA9}" type="pres">
      <dgm:prSet presAssocID="{25A51C27-7C8D-4F06-968B-46E6E714F46A}" presName="parentText" presStyleLbl="node1" presStyleIdx="4" presStyleCnt="5" custScaleX="111039">
        <dgm:presLayoutVars>
          <dgm:chMax val="0"/>
          <dgm:bulletEnabled val="1"/>
        </dgm:presLayoutVars>
      </dgm:prSet>
      <dgm:spPr/>
    </dgm:pt>
    <dgm:pt modelId="{07F3A161-E6CD-41DE-AF86-C67BE7E74FA9}" type="pres">
      <dgm:prSet presAssocID="{25A51C27-7C8D-4F06-968B-46E6E714F46A}" presName="negativeSpace" presStyleCnt="0"/>
      <dgm:spPr/>
    </dgm:pt>
    <dgm:pt modelId="{E35D6284-F4F0-45A1-8CA6-E5CAD0AEACFE}" type="pres">
      <dgm:prSet presAssocID="{25A51C27-7C8D-4F06-968B-46E6E714F46A}" presName="childText" presStyleLbl="conFgAcc1" presStyleIdx="4" presStyleCnt="5">
        <dgm:presLayoutVars>
          <dgm:bulletEnabled val="1"/>
        </dgm:presLayoutVars>
      </dgm:prSet>
      <dgm:spPr>
        <a:solidFill>
          <a:srgbClr val="002060">
            <a:alpha val="90000"/>
          </a:srgbClr>
        </a:solidFill>
      </dgm:spPr>
    </dgm:pt>
  </dgm:ptLst>
  <dgm:cxnLst>
    <dgm:cxn modelId="{A06F600D-537E-477E-A6FF-E033647694F8}" type="presOf" srcId="{9CC0804B-7CCC-4F07-BE24-D250D435B085}" destId="{34080F3D-C8A0-403D-99FE-69B950A79755}" srcOrd="1" destOrd="0" presId="urn:microsoft.com/office/officeart/2005/8/layout/list1"/>
    <dgm:cxn modelId="{6151D21E-E766-41FD-8FC4-1D44064BF923}" type="presOf" srcId="{FD5D1824-6BB3-42B4-BC7F-7D097887D7D1}" destId="{DEED7705-DF38-40E8-BD40-52B32C7B9713}" srcOrd="0" destOrd="0" presId="urn:microsoft.com/office/officeart/2005/8/layout/list1"/>
    <dgm:cxn modelId="{D9045D31-BD99-4FDF-B838-ACDCFE2EF3F6}" srcId="{D48899C2-F664-4CAC-8802-D57FA7687D80}" destId="{FD5D1824-6BB3-42B4-BC7F-7D097887D7D1}" srcOrd="3" destOrd="0" parTransId="{F7CF262B-DFD5-4F97-9BE2-BC88AB913F56}" sibTransId="{B324BB37-D890-48AB-B37B-252790AD209B}"/>
    <dgm:cxn modelId="{4B42C547-5D50-44BD-BB60-4A5D97988D13}" type="presOf" srcId="{FB713805-30C1-48B3-985A-0852ABE2F213}" destId="{369903DA-89DA-49CF-AFDB-83C4DBDCC636}" srcOrd="0" destOrd="0" presId="urn:microsoft.com/office/officeart/2005/8/layout/list1"/>
    <dgm:cxn modelId="{3EC54E65-9E4F-4183-88E9-39B1F4EF0E00}" type="presOf" srcId="{9CC0804B-7CCC-4F07-BE24-D250D435B085}" destId="{5DFF69F9-7C3F-482D-962C-247D009030C6}" srcOrd="0" destOrd="0" presId="urn:microsoft.com/office/officeart/2005/8/layout/list1"/>
    <dgm:cxn modelId="{21E74271-9675-48CF-8D42-1DBDA487C934}" type="presOf" srcId="{FD5D1824-6BB3-42B4-BC7F-7D097887D7D1}" destId="{279EB51A-5908-4040-A14A-54F26490AD4E}" srcOrd="1" destOrd="0" presId="urn:microsoft.com/office/officeart/2005/8/layout/list1"/>
    <dgm:cxn modelId="{B52B0080-68BE-402B-B38E-6EE61A9C246B}" type="presOf" srcId="{25A51C27-7C8D-4F06-968B-46E6E714F46A}" destId="{A52943BF-8B66-4ABF-A8A8-4745566905F7}" srcOrd="0" destOrd="0" presId="urn:microsoft.com/office/officeart/2005/8/layout/list1"/>
    <dgm:cxn modelId="{614EB18E-91AB-4EA6-99AB-96256AA5584C}" srcId="{D48899C2-F664-4CAC-8802-D57FA7687D80}" destId="{FB713805-30C1-48B3-985A-0852ABE2F213}" srcOrd="0" destOrd="0" parTransId="{4E2D03EA-59A5-4380-A42E-8F0849C3D067}" sibTransId="{DBF99096-6825-479E-8678-67A6941D533B}"/>
    <dgm:cxn modelId="{5F11859B-2514-4309-94A1-52BC748BD813}" type="presOf" srcId="{46507DED-EF6A-4D67-B345-54D591731A06}" destId="{66E7A842-0388-4793-BA92-F1A155A75960}" srcOrd="0" destOrd="0" presId="urn:microsoft.com/office/officeart/2005/8/layout/list1"/>
    <dgm:cxn modelId="{6D810CAF-85A6-413F-BC77-FC4044949512}" srcId="{D48899C2-F664-4CAC-8802-D57FA7687D80}" destId="{9CC0804B-7CCC-4F07-BE24-D250D435B085}" srcOrd="1" destOrd="0" parTransId="{CD3B7591-5304-4F1D-AE7A-2B2CC3A3AFD9}" sibTransId="{3BA3FB0D-BA12-4704-8563-5AE52F7D4F66}"/>
    <dgm:cxn modelId="{0CC59AAF-6D21-4D6F-A251-8E1784149632}" type="presOf" srcId="{FB713805-30C1-48B3-985A-0852ABE2F213}" destId="{AA530CF1-BA72-4B0B-ADBE-0DFA0EE36954}" srcOrd="1" destOrd="0" presId="urn:microsoft.com/office/officeart/2005/8/layout/list1"/>
    <dgm:cxn modelId="{4847B3C0-2E67-427C-95BA-7550542EC69D}" type="presOf" srcId="{46507DED-EF6A-4D67-B345-54D591731A06}" destId="{F7156D8C-E176-43E3-BB0C-CE646CEB3F40}" srcOrd="1" destOrd="0" presId="urn:microsoft.com/office/officeart/2005/8/layout/list1"/>
    <dgm:cxn modelId="{8229FCEB-4A06-4FFC-BFE9-9DC945390022}" srcId="{D48899C2-F664-4CAC-8802-D57FA7687D80}" destId="{46507DED-EF6A-4D67-B345-54D591731A06}" srcOrd="2" destOrd="0" parTransId="{B304DFF9-4508-46A1-8C18-A8AAF192FF38}" sibTransId="{FCE67245-237C-4F77-9FAB-5F26BEE7B909}"/>
    <dgm:cxn modelId="{46C79AF1-671B-4D75-A381-47C82AFCD1E5}" type="presOf" srcId="{25A51C27-7C8D-4F06-968B-46E6E714F46A}" destId="{59234287-047F-403D-8502-91A8A1B9DFA9}" srcOrd="1" destOrd="0" presId="urn:microsoft.com/office/officeart/2005/8/layout/list1"/>
    <dgm:cxn modelId="{B10419F9-2D10-402E-B89F-48FA4EE5297C}" srcId="{D48899C2-F664-4CAC-8802-D57FA7687D80}" destId="{25A51C27-7C8D-4F06-968B-46E6E714F46A}" srcOrd="4" destOrd="0" parTransId="{E1504704-E9DD-4794-AEB3-B2640B54740D}" sibTransId="{E7AFDB03-162A-4A2A-BFD1-848B7F22BB09}"/>
    <dgm:cxn modelId="{661C2EFD-07BF-4147-99F7-76EFB06C8ED2}" type="presOf" srcId="{D48899C2-F664-4CAC-8802-D57FA7687D80}" destId="{50C35B12-BBE2-4A50-B51E-8320C12C40A4}" srcOrd="0" destOrd="0" presId="urn:microsoft.com/office/officeart/2005/8/layout/list1"/>
    <dgm:cxn modelId="{140D142B-E691-40F2-A8AB-5A55D20BA5BB}" type="presParOf" srcId="{50C35B12-BBE2-4A50-B51E-8320C12C40A4}" destId="{D8526328-2693-467B-B9E1-FC8C47AFF685}" srcOrd="0" destOrd="0" presId="urn:microsoft.com/office/officeart/2005/8/layout/list1"/>
    <dgm:cxn modelId="{DBA0E98D-293C-4254-A8DE-7BD535D8CD41}" type="presParOf" srcId="{D8526328-2693-467B-B9E1-FC8C47AFF685}" destId="{369903DA-89DA-49CF-AFDB-83C4DBDCC636}" srcOrd="0" destOrd="0" presId="urn:microsoft.com/office/officeart/2005/8/layout/list1"/>
    <dgm:cxn modelId="{B51CD9A8-FA2B-4D1E-8F7D-007BB4D3B8D8}" type="presParOf" srcId="{D8526328-2693-467B-B9E1-FC8C47AFF685}" destId="{AA530CF1-BA72-4B0B-ADBE-0DFA0EE36954}" srcOrd="1" destOrd="0" presId="urn:microsoft.com/office/officeart/2005/8/layout/list1"/>
    <dgm:cxn modelId="{54A58507-849A-44F4-BF91-B964AB20BC96}" type="presParOf" srcId="{50C35B12-BBE2-4A50-B51E-8320C12C40A4}" destId="{4CD9D219-21AD-4F99-80AF-5AA55B1004CF}" srcOrd="1" destOrd="0" presId="urn:microsoft.com/office/officeart/2005/8/layout/list1"/>
    <dgm:cxn modelId="{97F2E2C1-8C4D-4569-B30A-8B2771E3298E}" type="presParOf" srcId="{50C35B12-BBE2-4A50-B51E-8320C12C40A4}" destId="{5275F768-791B-4AC0-BA82-0F149B75E95A}" srcOrd="2" destOrd="0" presId="urn:microsoft.com/office/officeart/2005/8/layout/list1"/>
    <dgm:cxn modelId="{903CF3A7-47CA-4E33-AA63-095FC0735F0B}" type="presParOf" srcId="{50C35B12-BBE2-4A50-B51E-8320C12C40A4}" destId="{BBE80DB3-37D1-4AAA-A4C4-4B79E121F7A1}" srcOrd="3" destOrd="0" presId="urn:microsoft.com/office/officeart/2005/8/layout/list1"/>
    <dgm:cxn modelId="{EBBACE18-B48D-4EBF-8F2E-A7C537EF9442}" type="presParOf" srcId="{50C35B12-BBE2-4A50-B51E-8320C12C40A4}" destId="{EDA4CE30-B5F2-40DC-A5D4-12A830F67322}" srcOrd="4" destOrd="0" presId="urn:microsoft.com/office/officeart/2005/8/layout/list1"/>
    <dgm:cxn modelId="{D9CAF1B7-C6AA-4F76-9A29-E5CBE45F7927}" type="presParOf" srcId="{EDA4CE30-B5F2-40DC-A5D4-12A830F67322}" destId="{5DFF69F9-7C3F-482D-962C-247D009030C6}" srcOrd="0" destOrd="0" presId="urn:microsoft.com/office/officeart/2005/8/layout/list1"/>
    <dgm:cxn modelId="{AF244E29-C070-4E9D-A2A6-DEDAD95E54B4}" type="presParOf" srcId="{EDA4CE30-B5F2-40DC-A5D4-12A830F67322}" destId="{34080F3D-C8A0-403D-99FE-69B950A79755}" srcOrd="1" destOrd="0" presId="urn:microsoft.com/office/officeart/2005/8/layout/list1"/>
    <dgm:cxn modelId="{33F8AE80-9440-44B4-BEE3-44642A75FADA}" type="presParOf" srcId="{50C35B12-BBE2-4A50-B51E-8320C12C40A4}" destId="{14A6511F-C186-45CF-A011-03FFB8ECDD57}" srcOrd="5" destOrd="0" presId="urn:microsoft.com/office/officeart/2005/8/layout/list1"/>
    <dgm:cxn modelId="{FB0A106E-CD51-4F0A-8837-2505F1956A6E}" type="presParOf" srcId="{50C35B12-BBE2-4A50-B51E-8320C12C40A4}" destId="{C49CF1EA-2B43-4D32-B076-AD2291ECE148}" srcOrd="6" destOrd="0" presId="urn:microsoft.com/office/officeart/2005/8/layout/list1"/>
    <dgm:cxn modelId="{8DE1900D-0FC7-40F9-A903-44E43B5775FD}" type="presParOf" srcId="{50C35B12-BBE2-4A50-B51E-8320C12C40A4}" destId="{780A806D-8F8F-4C57-9B0C-E8BBB0AF05A4}" srcOrd="7" destOrd="0" presId="urn:microsoft.com/office/officeart/2005/8/layout/list1"/>
    <dgm:cxn modelId="{A07FABF8-C37D-4A30-A57D-F0A9D613F516}" type="presParOf" srcId="{50C35B12-BBE2-4A50-B51E-8320C12C40A4}" destId="{D5F51CD6-8EEE-4810-8293-A4C7EC75FA09}" srcOrd="8" destOrd="0" presId="urn:microsoft.com/office/officeart/2005/8/layout/list1"/>
    <dgm:cxn modelId="{F15CCA76-96E6-4FC1-A389-16087E0E0BD3}" type="presParOf" srcId="{D5F51CD6-8EEE-4810-8293-A4C7EC75FA09}" destId="{66E7A842-0388-4793-BA92-F1A155A75960}" srcOrd="0" destOrd="0" presId="urn:microsoft.com/office/officeart/2005/8/layout/list1"/>
    <dgm:cxn modelId="{78C0294E-C35B-4929-9B35-3A62E67ADACD}" type="presParOf" srcId="{D5F51CD6-8EEE-4810-8293-A4C7EC75FA09}" destId="{F7156D8C-E176-43E3-BB0C-CE646CEB3F40}" srcOrd="1" destOrd="0" presId="urn:microsoft.com/office/officeart/2005/8/layout/list1"/>
    <dgm:cxn modelId="{8CC48CD0-63AD-4639-BF08-8CBD50C5501F}" type="presParOf" srcId="{50C35B12-BBE2-4A50-B51E-8320C12C40A4}" destId="{5851851F-7504-46D8-AA12-DD217D2456EB}" srcOrd="9" destOrd="0" presId="urn:microsoft.com/office/officeart/2005/8/layout/list1"/>
    <dgm:cxn modelId="{00D0F3EA-96D3-4BD1-8D72-668142028E5F}" type="presParOf" srcId="{50C35B12-BBE2-4A50-B51E-8320C12C40A4}" destId="{93234D14-CD75-47C1-B1BA-EEE2E59DF796}" srcOrd="10" destOrd="0" presId="urn:microsoft.com/office/officeart/2005/8/layout/list1"/>
    <dgm:cxn modelId="{B26657F8-12AE-4152-A51F-F38B17DAE20B}" type="presParOf" srcId="{50C35B12-BBE2-4A50-B51E-8320C12C40A4}" destId="{A0B9F452-AC2D-4107-9504-26171A427291}" srcOrd="11" destOrd="0" presId="urn:microsoft.com/office/officeart/2005/8/layout/list1"/>
    <dgm:cxn modelId="{9A67FEB9-4FC8-4761-A132-D645E56E7D0A}" type="presParOf" srcId="{50C35B12-BBE2-4A50-B51E-8320C12C40A4}" destId="{DBD68CA9-CD9E-4E53-9B30-705F0BB6B108}" srcOrd="12" destOrd="0" presId="urn:microsoft.com/office/officeart/2005/8/layout/list1"/>
    <dgm:cxn modelId="{7A7AAEB2-5E0B-4FA8-9AA0-C67CB76430D1}" type="presParOf" srcId="{DBD68CA9-CD9E-4E53-9B30-705F0BB6B108}" destId="{DEED7705-DF38-40E8-BD40-52B32C7B9713}" srcOrd="0" destOrd="0" presId="urn:microsoft.com/office/officeart/2005/8/layout/list1"/>
    <dgm:cxn modelId="{559217C6-7B60-4BCD-8A68-54977FCDCFF2}" type="presParOf" srcId="{DBD68CA9-CD9E-4E53-9B30-705F0BB6B108}" destId="{279EB51A-5908-4040-A14A-54F26490AD4E}" srcOrd="1" destOrd="0" presId="urn:microsoft.com/office/officeart/2005/8/layout/list1"/>
    <dgm:cxn modelId="{B4A983BA-5522-485A-B4D4-1443531A2F80}" type="presParOf" srcId="{50C35B12-BBE2-4A50-B51E-8320C12C40A4}" destId="{CCAC0343-B346-4A77-B80A-9D0A6E6EB21A}" srcOrd="13" destOrd="0" presId="urn:microsoft.com/office/officeart/2005/8/layout/list1"/>
    <dgm:cxn modelId="{9C5D2445-D571-42D6-B43E-0351E0184F2B}" type="presParOf" srcId="{50C35B12-BBE2-4A50-B51E-8320C12C40A4}" destId="{92231B0F-51DD-4F67-9965-B4F7C492A3F2}" srcOrd="14" destOrd="0" presId="urn:microsoft.com/office/officeart/2005/8/layout/list1"/>
    <dgm:cxn modelId="{8B7AAD2C-78F9-4930-9212-CAA6D6788A03}" type="presParOf" srcId="{50C35B12-BBE2-4A50-B51E-8320C12C40A4}" destId="{EB05112F-6757-4939-AE45-B60456D8F42C}" srcOrd="15" destOrd="0" presId="urn:microsoft.com/office/officeart/2005/8/layout/list1"/>
    <dgm:cxn modelId="{42D0AED5-8819-460A-8D84-3ABD831E397C}" type="presParOf" srcId="{50C35B12-BBE2-4A50-B51E-8320C12C40A4}" destId="{144EF073-5B8C-482E-8C91-E03D5817A336}" srcOrd="16" destOrd="0" presId="urn:microsoft.com/office/officeart/2005/8/layout/list1"/>
    <dgm:cxn modelId="{7F277DB5-0F6E-4C4F-B405-407DEB49E78A}" type="presParOf" srcId="{144EF073-5B8C-482E-8C91-E03D5817A336}" destId="{A52943BF-8B66-4ABF-A8A8-4745566905F7}" srcOrd="0" destOrd="0" presId="urn:microsoft.com/office/officeart/2005/8/layout/list1"/>
    <dgm:cxn modelId="{0FB5BC16-8602-4971-BB1B-59D70D8161C6}" type="presParOf" srcId="{144EF073-5B8C-482E-8C91-E03D5817A336}" destId="{59234287-047F-403D-8502-91A8A1B9DFA9}" srcOrd="1" destOrd="0" presId="urn:microsoft.com/office/officeart/2005/8/layout/list1"/>
    <dgm:cxn modelId="{17900B29-6C91-43A9-9B87-5AA385F19B7F}" type="presParOf" srcId="{50C35B12-BBE2-4A50-B51E-8320C12C40A4}" destId="{07F3A161-E6CD-41DE-AF86-C67BE7E74FA9}" srcOrd="17" destOrd="0" presId="urn:microsoft.com/office/officeart/2005/8/layout/list1"/>
    <dgm:cxn modelId="{5BC49598-5A57-44A5-82A9-EBBCB11C2708}" type="presParOf" srcId="{50C35B12-BBE2-4A50-B51E-8320C12C40A4}" destId="{E35D6284-F4F0-45A1-8CA6-E5CAD0AEACFE}"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F768-791B-4AC0-BA82-0F149B75E95A}">
      <dsp:nvSpPr>
        <dsp:cNvPr id="0" name=""/>
        <dsp:cNvSpPr/>
      </dsp:nvSpPr>
      <dsp:spPr>
        <a:xfrm>
          <a:off x="0" y="305079"/>
          <a:ext cx="6096000" cy="4536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30CF1-BA72-4B0B-ADBE-0DFA0EE36954}">
      <dsp:nvSpPr>
        <dsp:cNvPr id="0" name=""/>
        <dsp:cNvSpPr/>
      </dsp:nvSpPr>
      <dsp:spPr>
        <a:xfrm>
          <a:off x="304800" y="39399"/>
          <a:ext cx="4627437" cy="531360"/>
        </a:xfrm>
        <a:prstGeom prst="round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kern="1200" dirty="0"/>
            <a:t>Notice the Event</a:t>
          </a:r>
        </a:p>
      </dsp:txBody>
      <dsp:txXfrm>
        <a:off x="330739" y="65338"/>
        <a:ext cx="4575559" cy="479482"/>
      </dsp:txXfrm>
    </dsp:sp>
    <dsp:sp modelId="{C49CF1EA-2B43-4D32-B076-AD2291ECE148}">
      <dsp:nvSpPr>
        <dsp:cNvPr id="0" name=""/>
        <dsp:cNvSpPr/>
      </dsp:nvSpPr>
      <dsp:spPr>
        <a:xfrm>
          <a:off x="0" y="1121559"/>
          <a:ext cx="6096000" cy="4536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80F3D-C8A0-403D-99FE-69B950A79755}">
      <dsp:nvSpPr>
        <dsp:cNvPr id="0" name=""/>
        <dsp:cNvSpPr/>
      </dsp:nvSpPr>
      <dsp:spPr>
        <a:xfrm>
          <a:off x="304800" y="855879"/>
          <a:ext cx="4682825" cy="531360"/>
        </a:xfrm>
        <a:prstGeom prst="round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kern="1200" dirty="0"/>
            <a:t>Interpret it as a problem</a:t>
          </a:r>
        </a:p>
      </dsp:txBody>
      <dsp:txXfrm>
        <a:off x="330739" y="881818"/>
        <a:ext cx="4630947" cy="479482"/>
      </dsp:txXfrm>
    </dsp:sp>
    <dsp:sp modelId="{93234D14-CD75-47C1-B1BA-EEE2E59DF796}">
      <dsp:nvSpPr>
        <dsp:cNvPr id="0" name=""/>
        <dsp:cNvSpPr/>
      </dsp:nvSpPr>
      <dsp:spPr>
        <a:xfrm>
          <a:off x="0" y="1938039"/>
          <a:ext cx="6096000" cy="4536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156D8C-E176-43E3-BB0C-CE646CEB3F40}">
      <dsp:nvSpPr>
        <dsp:cNvPr id="0" name=""/>
        <dsp:cNvSpPr/>
      </dsp:nvSpPr>
      <dsp:spPr>
        <a:xfrm>
          <a:off x="304800" y="1672359"/>
          <a:ext cx="4748454" cy="531360"/>
        </a:xfrm>
        <a:prstGeom prst="round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kern="1200" dirty="0"/>
            <a:t>Assume personal responsibility</a:t>
          </a:r>
        </a:p>
      </dsp:txBody>
      <dsp:txXfrm>
        <a:off x="330739" y="1698298"/>
        <a:ext cx="4696576" cy="479482"/>
      </dsp:txXfrm>
    </dsp:sp>
    <dsp:sp modelId="{92231B0F-51DD-4F67-9965-B4F7C492A3F2}">
      <dsp:nvSpPr>
        <dsp:cNvPr id="0" name=""/>
        <dsp:cNvSpPr/>
      </dsp:nvSpPr>
      <dsp:spPr>
        <a:xfrm>
          <a:off x="0" y="2754520"/>
          <a:ext cx="6096000" cy="4536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9EB51A-5908-4040-A14A-54F26490AD4E}">
      <dsp:nvSpPr>
        <dsp:cNvPr id="0" name=""/>
        <dsp:cNvSpPr/>
      </dsp:nvSpPr>
      <dsp:spPr>
        <a:xfrm>
          <a:off x="304800" y="2488840"/>
          <a:ext cx="4665329" cy="531360"/>
        </a:xfrm>
        <a:prstGeom prst="round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kern="1200" dirty="0"/>
            <a:t>Know how to help</a:t>
          </a:r>
        </a:p>
      </dsp:txBody>
      <dsp:txXfrm>
        <a:off x="330739" y="2514779"/>
        <a:ext cx="4613451" cy="479482"/>
      </dsp:txXfrm>
    </dsp:sp>
    <dsp:sp modelId="{E35D6284-F4F0-45A1-8CA6-E5CAD0AEACFE}">
      <dsp:nvSpPr>
        <dsp:cNvPr id="0" name=""/>
        <dsp:cNvSpPr/>
      </dsp:nvSpPr>
      <dsp:spPr>
        <a:xfrm>
          <a:off x="0" y="3571000"/>
          <a:ext cx="6096000" cy="4536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234287-047F-403D-8502-91A8A1B9DFA9}">
      <dsp:nvSpPr>
        <dsp:cNvPr id="0" name=""/>
        <dsp:cNvSpPr/>
      </dsp:nvSpPr>
      <dsp:spPr>
        <a:xfrm>
          <a:off x="304800" y="3305320"/>
          <a:ext cx="4738256" cy="531360"/>
        </a:xfrm>
        <a:prstGeom prst="round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en-US" sz="2400" kern="1200" dirty="0"/>
            <a:t>Implement the help – Step UP!</a:t>
          </a:r>
        </a:p>
      </dsp:txBody>
      <dsp:txXfrm>
        <a:off x="330739" y="3331259"/>
        <a:ext cx="4686378"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28D4AB9C-B584-F242-9DB2-1B7C6E1EE31D}" type="datetimeFigureOut">
              <a:rPr lang="en-US"/>
              <a:pPr>
                <a:defRPr/>
              </a:pPr>
              <a:t>5/3/18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95084DF3-43F8-E448-AEEF-5CDA2F09B0D2}" type="slidenum">
              <a:rPr lang="en-US"/>
              <a:pPr>
                <a:defRPr/>
              </a:pPr>
              <a:t>‹#›</a:t>
            </a:fld>
            <a:endParaRPr lang="en-US"/>
          </a:p>
        </p:txBody>
      </p:sp>
    </p:spTree>
    <p:extLst>
      <p:ext uri="{BB962C8B-B14F-4D97-AF65-F5344CB8AC3E}">
        <p14:creationId xmlns:p14="http://schemas.microsoft.com/office/powerpoint/2010/main" val="313305012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suggestions for 2 people</a:t>
            </a:r>
            <a:r>
              <a:rPr lang="en-US" baseline="0" dirty="0"/>
              <a:t> doing training:</a:t>
            </a:r>
          </a:p>
          <a:p>
            <a:r>
              <a:rPr lang="en-US" baseline="0" dirty="0"/>
              <a:t>Person 1: Slide 1-12</a:t>
            </a:r>
          </a:p>
          <a:p>
            <a:r>
              <a:rPr lang="en-US" baseline="0" dirty="0"/>
              <a:t>Person 2: Slide 13-24</a:t>
            </a:r>
          </a:p>
          <a:p>
            <a:r>
              <a:rPr lang="en-US" baseline="0" dirty="0"/>
              <a:t>Person 1: Slide 25-39</a:t>
            </a:r>
          </a:p>
          <a:p>
            <a:r>
              <a:rPr lang="en-US" baseline="0" dirty="0"/>
              <a:t>Person 2: Slide 40-51</a:t>
            </a:r>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1</a:t>
            </a:fld>
            <a:endParaRPr lang="en-US"/>
          </a:p>
        </p:txBody>
      </p:sp>
    </p:spTree>
    <p:extLst>
      <p:ext uri="{BB962C8B-B14F-4D97-AF65-F5344CB8AC3E}">
        <p14:creationId xmlns:p14="http://schemas.microsoft.com/office/powerpoint/2010/main" val="185835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13</a:t>
            </a:fld>
            <a:endParaRPr lang="en-US"/>
          </a:p>
        </p:txBody>
      </p:sp>
    </p:spTree>
    <p:extLst>
      <p:ext uri="{BB962C8B-B14F-4D97-AF65-F5344CB8AC3E}">
        <p14:creationId xmlns:p14="http://schemas.microsoft.com/office/powerpoint/2010/main" val="832761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14</a:t>
            </a:fld>
            <a:endParaRPr lang="en-US"/>
          </a:p>
        </p:txBody>
      </p:sp>
    </p:spTree>
    <p:extLst>
      <p:ext uri="{BB962C8B-B14F-4D97-AF65-F5344CB8AC3E}">
        <p14:creationId xmlns:p14="http://schemas.microsoft.com/office/powerpoint/2010/main" val="13132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15</a:t>
            </a:fld>
            <a:endParaRPr lang="en-US"/>
          </a:p>
        </p:txBody>
      </p:sp>
    </p:spTree>
    <p:extLst>
      <p:ext uri="{BB962C8B-B14F-4D97-AF65-F5344CB8AC3E}">
        <p14:creationId xmlns:p14="http://schemas.microsoft.com/office/powerpoint/2010/main" val="1732658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 warning – child abduction</a:t>
            </a:r>
            <a:r>
              <a:rPr lang="en-US" baseline="0" dirty="0"/>
              <a:t> (simulated).</a:t>
            </a:r>
          </a:p>
          <a:p>
            <a:r>
              <a:rPr lang="en-US" baseline="0" dirty="0"/>
              <a:t>Scenario – man kidnap girl in public setting, </a:t>
            </a:r>
          </a:p>
          <a:p>
            <a:endParaRPr lang="en-US" baseline="0" dirty="0"/>
          </a:p>
          <a:p>
            <a:r>
              <a:rPr lang="en-US" baseline="0" dirty="0"/>
              <a:t>?Would you help?</a:t>
            </a:r>
          </a:p>
          <a:p>
            <a:r>
              <a:rPr lang="en-US" baseline="0" dirty="0"/>
              <a:t>Watch video</a:t>
            </a:r>
          </a:p>
          <a:p>
            <a:r>
              <a:rPr lang="en-US" baseline="0" dirty="0"/>
              <a:t>Discuss – if you have walked by a situation like this or less serious, did your conscience nag you afterward?</a:t>
            </a:r>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16</a:t>
            </a:fld>
            <a:endParaRPr lang="en-US"/>
          </a:p>
        </p:txBody>
      </p:sp>
    </p:spTree>
    <p:extLst>
      <p:ext uri="{BB962C8B-B14F-4D97-AF65-F5344CB8AC3E}">
        <p14:creationId xmlns:p14="http://schemas.microsoft.com/office/powerpoint/2010/main" val="334466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a:noFill/>
          <a:ln/>
        </p:spPr>
        <p:txBody>
          <a:bodyPr/>
          <a:lstStyle/>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Focus on the discussion, not on the “right answer”</a:t>
            </a:r>
          </a:p>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What are the barriers to action?  What might</a:t>
            </a:r>
            <a:r>
              <a:rPr lang="en-US" baseline="0" dirty="0">
                <a:latin typeface="Helvetica"/>
                <a:ea typeface="Helvetica"/>
                <a:cs typeface="Helvetica"/>
                <a:sym typeface="Helvetica"/>
              </a:rPr>
              <a:t> motivate someone to act?</a:t>
            </a:r>
            <a:endParaRPr lang="en-US" dirty="0">
              <a:latin typeface="Helvetica"/>
              <a:ea typeface="Helvetica"/>
              <a:cs typeface="Helvetica"/>
              <a:sym typeface="Helvetica"/>
            </a:endParaRP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What</a:t>
            </a:r>
            <a:r>
              <a:rPr lang="en-US" baseline="0" dirty="0">
                <a:latin typeface="Helvetica"/>
                <a:ea typeface="Helvetica"/>
                <a:cs typeface="Helvetica"/>
                <a:sym typeface="Helvetica"/>
              </a:rPr>
              <a:t> does society teach us? </a:t>
            </a: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Avoiding intervention?</a:t>
            </a:r>
          </a:p>
        </p:txBody>
      </p:sp>
      <p:sp>
        <p:nvSpPr>
          <p:cNvPr id="32771" name="Slide Number Placeholder 3"/>
          <p:cNvSpPr>
            <a:spLocks noGrp="1"/>
          </p:cNvSpPr>
          <p:nvPr>
            <p:ph type="sldNum" sz="quarter" idx="5"/>
          </p:nvPr>
        </p:nvSpPr>
        <p:spPr>
          <a:noFill/>
        </p:spPr>
        <p:txBody>
          <a:bodyPr/>
          <a:lstStyle/>
          <a:p>
            <a:fld id="{CA259687-D0B6-4656-8594-966F38F2DA36}" type="slidenum">
              <a:rPr lang="en-US" smtClean="0"/>
              <a:pPr/>
              <a:t>17</a:t>
            </a:fld>
            <a:endParaRPr lang="en-US" dirty="0"/>
          </a:p>
        </p:txBody>
      </p:sp>
    </p:spTree>
    <p:extLst>
      <p:ext uri="{BB962C8B-B14F-4D97-AF65-F5344CB8AC3E}">
        <p14:creationId xmlns:p14="http://schemas.microsoft.com/office/powerpoint/2010/main" val="187068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program is about 2 things - Individual leadership and shared responsibility</a:t>
            </a:r>
          </a:p>
          <a:p>
            <a:r>
              <a:rPr lang="en-US" baseline="0" dirty="0"/>
              <a:t>Each Individual needs to make positive, informed decisions</a:t>
            </a:r>
          </a:p>
          <a:p>
            <a:r>
              <a:rPr lang="en-US" baseline="0" dirty="0"/>
              <a:t>We are part of a larger community and need to look out for each other. We’re trying to create the culture we want to be part of – one person, one decision at a time.</a:t>
            </a:r>
          </a:p>
        </p:txBody>
      </p:sp>
      <p:sp>
        <p:nvSpPr>
          <p:cNvPr id="4" name="Slide Number Placeholder 3"/>
          <p:cNvSpPr>
            <a:spLocks noGrp="1"/>
          </p:cNvSpPr>
          <p:nvPr>
            <p:ph type="sldNum" sz="quarter" idx="10"/>
          </p:nvPr>
        </p:nvSpPr>
        <p:spPr/>
        <p:txBody>
          <a:bodyPr/>
          <a:lstStyle/>
          <a:p>
            <a:fld id="{A0A81BD9-77FE-40F2-BDA1-A32367E13B46}" type="slidenum">
              <a:rPr lang="en-US" smtClean="0"/>
              <a:pPr/>
              <a:t>20</a:t>
            </a:fld>
            <a:endParaRPr lang="en-US" dirty="0"/>
          </a:p>
        </p:txBody>
      </p:sp>
    </p:spTree>
    <p:extLst>
      <p:ext uri="{BB962C8B-B14F-4D97-AF65-F5344CB8AC3E}">
        <p14:creationId xmlns:p14="http://schemas.microsoft.com/office/powerpoint/2010/main" val="2456075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ED7FBC21-4F8B-463A-A63D-6261B21E3E2B}" type="slidenum">
              <a:rPr lang="en-US" smtClean="0">
                <a:latin typeface="Arial" charset="0"/>
              </a:rPr>
              <a:pPr/>
              <a:t>21</a:t>
            </a:fld>
            <a:endParaRPr lang="en-US" dirty="0">
              <a:latin typeface="Arial" charset="0"/>
            </a:endParaRPr>
          </a:p>
        </p:txBody>
      </p:sp>
      <p:sp>
        <p:nvSpPr>
          <p:cNvPr id="204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483" name="Rectangle 3"/>
          <p:cNvSpPr>
            <a:spLocks noGrp="1" noChangeArrowheads="1"/>
          </p:cNvSpPr>
          <p:nvPr>
            <p:ph type="body" idx="1"/>
          </p:nvPr>
        </p:nvSpPr>
        <p:spPr>
          <a:noFill/>
          <a:ln/>
        </p:spPr>
        <p:txBody>
          <a:bodyPr/>
          <a:lstStyle/>
          <a:p>
            <a:pPr marL="207223" indent="-207223"/>
            <a:r>
              <a:rPr lang="en-US" b="1" dirty="0">
                <a:latin typeface="Arial" charset="0"/>
              </a:rPr>
              <a:t>SNOWBALL SURVEY</a:t>
            </a:r>
          </a:p>
          <a:p>
            <a:pPr marL="207223" indent="-207223"/>
            <a:endParaRPr lang="en-US" dirty="0">
              <a:latin typeface="Arial" charset="0"/>
            </a:endParaRPr>
          </a:p>
          <a:p>
            <a:pPr marL="207223" indent="-207223">
              <a:buFont typeface="Arial" charset="0"/>
              <a:buChar char="•"/>
            </a:pPr>
            <a:r>
              <a:rPr lang="en-US" dirty="0">
                <a:latin typeface="Arial" charset="0"/>
              </a:rPr>
              <a:t>Ask students to complete the survey,</a:t>
            </a:r>
            <a:r>
              <a:rPr lang="en-US" baseline="0" dirty="0">
                <a:latin typeface="Arial" charset="0"/>
              </a:rPr>
              <a:t> but do NOT put their names on the survey</a:t>
            </a:r>
            <a:r>
              <a:rPr lang="en-US" dirty="0">
                <a:latin typeface="Arial" charset="0"/>
              </a:rPr>
              <a:t>.  You can also ask</a:t>
            </a:r>
            <a:r>
              <a:rPr lang="en-US" baseline="0" dirty="0">
                <a:latin typeface="Arial" charset="0"/>
              </a:rPr>
              <a:t> them to complete the survey before the session.</a:t>
            </a:r>
          </a:p>
          <a:p>
            <a:pPr marL="207223" indent="-207223">
              <a:buFont typeface="Arial" charset="0"/>
              <a:buChar char="•"/>
            </a:pPr>
            <a:r>
              <a:rPr lang="en-US" dirty="0">
                <a:latin typeface="Arial" charset="0"/>
              </a:rPr>
              <a:t>When everyone is done, ask them to crumple up the paper into a ball and throw it, pick up another “snow ball” and throw it. </a:t>
            </a:r>
          </a:p>
          <a:p>
            <a:pPr marL="207223" indent="-207223">
              <a:buFont typeface="Arial" charset="0"/>
              <a:buChar char="•"/>
            </a:pPr>
            <a:r>
              <a:rPr lang="en-US" dirty="0">
                <a:latin typeface="Arial" charset="0"/>
              </a:rPr>
              <a:t>Repeat at least 3 times</a:t>
            </a:r>
          </a:p>
          <a:p>
            <a:pPr marL="207223" indent="-207223">
              <a:buFont typeface="Arial" charset="0"/>
              <a:buChar char="•"/>
            </a:pPr>
            <a:r>
              <a:rPr lang="en-US" dirty="0">
                <a:latin typeface="Arial" charset="0"/>
              </a:rPr>
              <a:t>Call “time” and make sure everyone has a snowball.  </a:t>
            </a:r>
          </a:p>
          <a:p>
            <a:pPr marL="207223" indent="-207223">
              <a:buFont typeface="Arial" charset="0"/>
              <a:buChar char="•"/>
            </a:pPr>
            <a:r>
              <a:rPr lang="en-US" dirty="0">
                <a:latin typeface="Arial" charset="0"/>
              </a:rPr>
              <a:t>Open the</a:t>
            </a:r>
            <a:r>
              <a:rPr lang="en-US" baseline="0" dirty="0">
                <a:latin typeface="Arial" charset="0"/>
              </a:rPr>
              <a:t> paper</a:t>
            </a:r>
            <a:r>
              <a:rPr lang="en-US" dirty="0">
                <a:latin typeface="Arial" charset="0"/>
              </a:rPr>
              <a:t> up </a:t>
            </a:r>
          </a:p>
          <a:p>
            <a:pPr marL="207223" indent="-207223">
              <a:buFont typeface="Arial" charset="0"/>
              <a:buChar char="•"/>
            </a:pPr>
            <a:r>
              <a:rPr lang="en-US" dirty="0">
                <a:latin typeface="Arial" charset="0"/>
              </a:rPr>
              <a:t>For</a:t>
            </a:r>
            <a:r>
              <a:rPr lang="en-US" baseline="0" dirty="0">
                <a:latin typeface="Arial" charset="0"/>
              </a:rPr>
              <a:t> </a:t>
            </a:r>
            <a:r>
              <a:rPr lang="en-US" dirty="0">
                <a:latin typeface="Arial" charset="0"/>
              </a:rPr>
              <a:t>the next few questions, ask students to respond based on what is on their sheet of paper.  </a:t>
            </a:r>
          </a:p>
          <a:p>
            <a:pPr marL="207223" indent="-207223">
              <a:buFont typeface="Arial" charset="0"/>
              <a:buChar char="•"/>
            </a:pPr>
            <a:r>
              <a:rPr lang="en-US" dirty="0">
                <a:latin typeface="Arial" charset="0"/>
              </a:rPr>
              <a:t>If they got their own paper, don’t mention it.  No one will know!</a:t>
            </a:r>
          </a:p>
        </p:txBody>
      </p:sp>
    </p:spTree>
    <p:extLst>
      <p:ext uri="{BB962C8B-B14F-4D97-AF65-F5344CB8AC3E}">
        <p14:creationId xmlns:p14="http://schemas.microsoft.com/office/powerpoint/2010/main" val="374181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22</a:t>
            </a:fld>
            <a:endParaRPr lang="en-US"/>
          </a:p>
        </p:txBody>
      </p:sp>
    </p:spTree>
    <p:extLst>
      <p:ext uri="{BB962C8B-B14F-4D97-AF65-F5344CB8AC3E}">
        <p14:creationId xmlns:p14="http://schemas.microsoft.com/office/powerpoint/2010/main" val="358280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In any situation, there</a:t>
            </a:r>
            <a:r>
              <a:rPr lang="en-US" baseline="0" dirty="0"/>
              <a:t> are factors that influence if someone will provide help</a:t>
            </a:r>
            <a:endParaRPr lang="en-US" dirty="0"/>
          </a:p>
          <a:p>
            <a:pPr eaLnBrk="1" hangingPunct="1"/>
            <a:r>
              <a:rPr lang="en-US" altLang="en-US" b="1" dirty="0"/>
              <a:t>Individual variables</a:t>
            </a:r>
            <a:r>
              <a:rPr lang="en-US" altLang="en-US" dirty="0"/>
              <a:t> are things like: knowledge/skills, confidence, sense of social responsibility, privilege. </a:t>
            </a:r>
          </a:p>
          <a:p>
            <a:pPr eaLnBrk="1" hangingPunct="1"/>
            <a:r>
              <a:rPr lang="en-US" altLang="en-US" b="1" dirty="0"/>
              <a:t>Situational variables</a:t>
            </a:r>
            <a:r>
              <a:rPr lang="en-US" altLang="en-US" dirty="0"/>
              <a:t> are things like: severity of need, number of other bystanders present, cost of helping. </a:t>
            </a:r>
          </a:p>
          <a:p>
            <a:pPr eaLnBrk="1" hangingPunct="1"/>
            <a:r>
              <a:rPr lang="en-US" altLang="en-US" b="1" dirty="0"/>
              <a:t>Victim variables</a:t>
            </a:r>
            <a:r>
              <a:rPr lang="en-US" altLang="en-US" dirty="0"/>
              <a:t> – are things like: appearance of victim, friendship with victim, perceived deservedness, whether they accept help, etc.</a:t>
            </a:r>
          </a:p>
          <a:p>
            <a:pPr eaLnBrk="1" hangingPunct="1"/>
            <a:endParaRPr lang="en-US" altLang="en-US" dirty="0"/>
          </a:p>
          <a:p>
            <a:pPr eaLnBrk="1" hangingPunct="1"/>
            <a:r>
              <a:rPr lang="en-US" altLang="en-US" dirty="0"/>
              <a:t>Ask which one they think is the best predictor for helping?</a:t>
            </a:r>
          </a:p>
          <a:p>
            <a:pPr eaLnBrk="1" hangingPunct="1"/>
            <a:r>
              <a:rPr lang="en-US" altLang="en-US" b="1" dirty="0"/>
              <a:t>Answer: Situational variables </a:t>
            </a:r>
            <a:r>
              <a:rPr lang="en-US" altLang="en-US" dirty="0"/>
              <a:t>are better predictors of Prosocial Behavior than are dispositional. </a:t>
            </a:r>
          </a:p>
          <a:p>
            <a:pPr eaLnBrk="1" hangingPunct="1"/>
            <a:endParaRPr lang="en-US" altLang="en-US" dirty="0"/>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23</a:t>
            </a:fld>
            <a:endParaRPr lang="en-US" dirty="0"/>
          </a:p>
        </p:txBody>
      </p:sp>
    </p:spTree>
    <p:extLst>
      <p:ext uri="{BB962C8B-B14F-4D97-AF65-F5344CB8AC3E}">
        <p14:creationId xmlns:p14="http://schemas.microsoft.com/office/powerpoint/2010/main" val="13673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a:noFill/>
          <a:ln/>
        </p:spPr>
        <p:txBody>
          <a:bodyPr/>
          <a:lstStyle/>
          <a:p>
            <a:pPr marL="162175" indent="-162175">
              <a:lnSpc>
                <a:spcPct val="100000"/>
              </a:lnSpc>
              <a:spcBef>
                <a:spcPct val="0"/>
              </a:spcBef>
              <a:buFont typeface="Arial" charset="0"/>
              <a:buChar char="•"/>
            </a:pPr>
            <a:r>
              <a:rPr lang="en-US" sz="1300" dirty="0"/>
              <a:t>Though most people believe that intervention is effective and necessary, there are barriers to action.  </a:t>
            </a:r>
          </a:p>
          <a:p>
            <a:pPr marL="162175" indent="-162175">
              <a:lnSpc>
                <a:spcPct val="100000"/>
              </a:lnSpc>
              <a:spcBef>
                <a:spcPct val="0"/>
              </a:spcBef>
            </a:pPr>
            <a:endParaRPr lang="en-US" sz="1300" dirty="0"/>
          </a:p>
          <a:p>
            <a:pPr marL="162175" indent="-162175">
              <a:lnSpc>
                <a:spcPct val="100000"/>
              </a:lnSpc>
              <a:spcBef>
                <a:spcPct val="0"/>
              </a:spcBef>
              <a:buFont typeface="Arial" charset="0"/>
              <a:buChar char="•"/>
            </a:pPr>
            <a:r>
              <a:rPr lang="en-US" sz="1300" dirty="0"/>
              <a:t>The Bystander Effect = the tendency for people NOT to Step Up in situations when others are present. </a:t>
            </a:r>
          </a:p>
          <a:p>
            <a:pPr marL="162175" indent="-162175">
              <a:lnSpc>
                <a:spcPct val="100000"/>
              </a:lnSpc>
              <a:spcBef>
                <a:spcPct val="0"/>
              </a:spcBef>
            </a:pPr>
            <a:endParaRPr lang="en-US" sz="1300" dirty="0"/>
          </a:p>
          <a:p>
            <a:pPr marL="168244" indent="-168244" eaLnBrk="1" hangingPunct="1">
              <a:lnSpc>
                <a:spcPct val="100000"/>
              </a:lnSpc>
              <a:spcBef>
                <a:spcPct val="0"/>
              </a:spcBef>
              <a:buFont typeface="Arial" charset="0"/>
              <a:buChar char="•"/>
            </a:pPr>
            <a:r>
              <a:rPr lang="en-US" sz="1400" dirty="0">
                <a:latin typeface="Helvetica"/>
                <a:ea typeface="Helvetica"/>
                <a:cs typeface="Helvetica"/>
                <a:sym typeface="Helvetica"/>
              </a:rPr>
              <a:t>Research has shown that 80% of people help when they are the lone bystander while only 20% of people are likely to help when other bystanders are present.</a:t>
            </a:r>
          </a:p>
          <a:p>
            <a:pPr marL="168244" indent="-168244" eaLnBrk="1" hangingPunct="1">
              <a:lnSpc>
                <a:spcPct val="100000"/>
              </a:lnSpc>
              <a:spcBef>
                <a:spcPct val="0"/>
              </a:spcBef>
              <a:buFont typeface="Arial" charset="0"/>
              <a:buChar char="•"/>
            </a:pPr>
            <a:endParaRPr lang="en-US" sz="1400" dirty="0">
              <a:latin typeface="Helvetica"/>
              <a:cs typeface="Helvetica"/>
              <a:sym typeface="Helvetica"/>
            </a:endParaRPr>
          </a:p>
          <a:p>
            <a:pPr marL="168244" indent="-168244" eaLnBrk="1" hangingPunct="1">
              <a:lnSpc>
                <a:spcPct val="100000"/>
              </a:lnSpc>
              <a:spcBef>
                <a:spcPct val="0"/>
              </a:spcBef>
              <a:buFont typeface="Arial" charset="0"/>
              <a:buChar char="•"/>
            </a:pPr>
            <a:r>
              <a:rPr lang="en-US" sz="1300" dirty="0"/>
              <a:t>Psychologists have researched why this occurs…</a:t>
            </a:r>
          </a:p>
          <a:p>
            <a:pPr eaLnBrk="1" hangingPunct="1">
              <a:lnSpc>
                <a:spcPct val="80000"/>
              </a:lnSpc>
              <a:spcBef>
                <a:spcPct val="0"/>
              </a:spcBef>
            </a:pPr>
            <a:endParaRPr lang="en-US" sz="1300" dirty="0"/>
          </a:p>
          <a:p>
            <a:pPr eaLnBrk="1" hangingPunct="1">
              <a:lnSpc>
                <a:spcPct val="80000"/>
              </a:lnSpc>
              <a:spcBef>
                <a:spcPct val="0"/>
              </a:spcBef>
            </a:pPr>
            <a:endParaRPr lang="en-US" sz="900" dirty="0">
              <a:latin typeface="Helvetica"/>
              <a:ea typeface="Helvetica"/>
              <a:cs typeface="Helvetica"/>
              <a:sym typeface="Helvetica"/>
            </a:endParaRPr>
          </a:p>
          <a:p>
            <a:endParaRPr lang="en-US" sz="900" dirty="0"/>
          </a:p>
          <a:p>
            <a:pPr eaLnBrk="1" hangingPunct="1">
              <a:lnSpc>
                <a:spcPct val="80000"/>
              </a:lnSpc>
              <a:spcBef>
                <a:spcPct val="0"/>
              </a:spcBef>
            </a:pPr>
            <a:endParaRPr lang="en-US" sz="900" dirty="0">
              <a:latin typeface="Helvetica"/>
              <a:ea typeface="Helvetica"/>
              <a:cs typeface="Helvetica"/>
              <a:sym typeface="Helvetica"/>
            </a:endParaRPr>
          </a:p>
        </p:txBody>
      </p:sp>
      <p:sp>
        <p:nvSpPr>
          <p:cNvPr id="30723" name="Slide Number Placeholder 3"/>
          <p:cNvSpPr>
            <a:spLocks noGrp="1"/>
          </p:cNvSpPr>
          <p:nvPr>
            <p:ph type="sldNum" sz="quarter" idx="5"/>
          </p:nvPr>
        </p:nvSpPr>
        <p:spPr>
          <a:noFill/>
        </p:spPr>
        <p:txBody>
          <a:bodyPr/>
          <a:lstStyle/>
          <a:p>
            <a:fld id="{2A234258-3072-42FB-B6AF-CFCFC7BA373E}" type="slidenum">
              <a:rPr lang="en-US" smtClean="0"/>
              <a:pPr/>
              <a:t>24</a:t>
            </a:fld>
            <a:endParaRPr lang="en-US" dirty="0"/>
          </a:p>
        </p:txBody>
      </p:sp>
    </p:spTree>
    <p:extLst>
      <p:ext uri="{BB962C8B-B14F-4D97-AF65-F5344CB8AC3E}">
        <p14:creationId xmlns:p14="http://schemas.microsoft.com/office/powerpoint/2010/main" val="289932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5</a:t>
            </a:fld>
            <a:endParaRPr lang="en-US"/>
          </a:p>
        </p:txBody>
      </p:sp>
    </p:spTree>
    <p:extLst>
      <p:ext uri="{BB962C8B-B14F-4D97-AF65-F5344CB8AC3E}">
        <p14:creationId xmlns:p14="http://schemas.microsoft.com/office/powerpoint/2010/main" val="190871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a:noFill/>
          <a:ln/>
        </p:spPr>
        <p:txBody>
          <a:bodyPr/>
          <a:lstStyle/>
          <a:p>
            <a:pPr eaLnBrk="1" hangingPunct="1">
              <a:lnSpc>
                <a:spcPct val="80000"/>
              </a:lnSpc>
              <a:spcBef>
                <a:spcPct val="0"/>
              </a:spcBef>
            </a:pPr>
            <a:endParaRPr lang="en-US" sz="1300" dirty="0"/>
          </a:p>
          <a:p>
            <a:pPr eaLnBrk="1" hangingPunct="1">
              <a:lnSpc>
                <a:spcPct val="80000"/>
              </a:lnSpc>
              <a:spcBef>
                <a:spcPct val="0"/>
              </a:spcBef>
            </a:pPr>
            <a:endParaRPr lang="en-US" sz="900" dirty="0">
              <a:latin typeface="Helvetica"/>
              <a:ea typeface="Helvetica"/>
              <a:cs typeface="Helvetica"/>
              <a:sym typeface="Helvetica"/>
            </a:endParaRPr>
          </a:p>
          <a:p>
            <a:endParaRPr lang="en-US" sz="900" dirty="0"/>
          </a:p>
          <a:p>
            <a:pPr eaLnBrk="1" hangingPunct="1">
              <a:lnSpc>
                <a:spcPct val="80000"/>
              </a:lnSpc>
              <a:spcBef>
                <a:spcPct val="0"/>
              </a:spcBef>
            </a:pPr>
            <a:endParaRPr lang="en-US" sz="900" dirty="0">
              <a:latin typeface="Helvetica"/>
              <a:ea typeface="Helvetica"/>
              <a:cs typeface="Helvetica"/>
              <a:sym typeface="Helvetica"/>
            </a:endParaRPr>
          </a:p>
        </p:txBody>
      </p:sp>
      <p:sp>
        <p:nvSpPr>
          <p:cNvPr id="30723" name="Slide Number Placeholder 3"/>
          <p:cNvSpPr>
            <a:spLocks noGrp="1"/>
          </p:cNvSpPr>
          <p:nvPr>
            <p:ph type="sldNum" sz="quarter" idx="5"/>
          </p:nvPr>
        </p:nvSpPr>
        <p:spPr>
          <a:noFill/>
        </p:spPr>
        <p:txBody>
          <a:bodyPr/>
          <a:lstStyle/>
          <a:p>
            <a:fld id="{2A234258-3072-42FB-B6AF-CFCFC7BA373E}" type="slidenum">
              <a:rPr lang="en-US" smtClean="0"/>
              <a:pPr/>
              <a:t>25</a:t>
            </a:fld>
            <a:endParaRPr lang="en-US" dirty="0"/>
          </a:p>
        </p:txBody>
      </p:sp>
    </p:spTree>
    <p:extLst>
      <p:ext uri="{BB962C8B-B14F-4D97-AF65-F5344CB8AC3E}">
        <p14:creationId xmlns:p14="http://schemas.microsoft.com/office/powerpoint/2010/main" val="943704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a:noFill/>
          <a:ln/>
        </p:spPr>
        <p:txBody>
          <a:bodyPr/>
          <a:lstStyle/>
          <a:p>
            <a:pPr eaLnBrk="1" hangingPunct="1">
              <a:lnSpc>
                <a:spcPct val="80000"/>
              </a:lnSpc>
              <a:spcBef>
                <a:spcPct val="0"/>
              </a:spcBef>
            </a:pPr>
            <a:endParaRPr lang="en-US" sz="1300" dirty="0"/>
          </a:p>
          <a:p>
            <a:pPr eaLnBrk="1" hangingPunct="1">
              <a:lnSpc>
                <a:spcPct val="80000"/>
              </a:lnSpc>
              <a:spcBef>
                <a:spcPct val="0"/>
              </a:spcBef>
            </a:pPr>
            <a:endParaRPr lang="en-US" sz="900" dirty="0">
              <a:latin typeface="Helvetica"/>
              <a:ea typeface="Helvetica"/>
              <a:cs typeface="Helvetica"/>
              <a:sym typeface="Helvetica"/>
            </a:endParaRPr>
          </a:p>
          <a:p>
            <a:endParaRPr lang="en-US" sz="900" dirty="0"/>
          </a:p>
          <a:p>
            <a:pPr eaLnBrk="1" hangingPunct="1">
              <a:lnSpc>
                <a:spcPct val="80000"/>
              </a:lnSpc>
              <a:spcBef>
                <a:spcPct val="0"/>
              </a:spcBef>
            </a:pPr>
            <a:endParaRPr lang="en-US" sz="900" dirty="0">
              <a:latin typeface="Helvetica"/>
              <a:ea typeface="Helvetica"/>
              <a:cs typeface="Helvetica"/>
              <a:sym typeface="Helvetica"/>
            </a:endParaRPr>
          </a:p>
        </p:txBody>
      </p:sp>
      <p:sp>
        <p:nvSpPr>
          <p:cNvPr id="30723" name="Slide Number Placeholder 3"/>
          <p:cNvSpPr>
            <a:spLocks noGrp="1"/>
          </p:cNvSpPr>
          <p:nvPr>
            <p:ph type="sldNum" sz="quarter" idx="5"/>
          </p:nvPr>
        </p:nvSpPr>
        <p:spPr>
          <a:noFill/>
        </p:spPr>
        <p:txBody>
          <a:bodyPr/>
          <a:lstStyle/>
          <a:p>
            <a:fld id="{2A234258-3072-42FB-B6AF-CFCFC7BA373E}" type="slidenum">
              <a:rPr lang="en-US" smtClean="0"/>
              <a:pPr/>
              <a:t>26</a:t>
            </a:fld>
            <a:endParaRPr lang="en-US" dirty="0"/>
          </a:p>
        </p:txBody>
      </p:sp>
    </p:spTree>
    <p:extLst>
      <p:ext uri="{BB962C8B-B14F-4D97-AF65-F5344CB8AC3E}">
        <p14:creationId xmlns:p14="http://schemas.microsoft.com/office/powerpoint/2010/main" val="161584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TextEdit="1"/>
          </p:cNvSpPr>
          <p:nvPr>
            <p:ph type="sldImg"/>
          </p:nvPr>
        </p:nvSpPr>
        <p:spPr bwMode="auto">
          <a:noFill/>
          <a:ln>
            <a:solidFill>
              <a:srgbClr val="000000"/>
            </a:solidFill>
            <a:miter lim="800000"/>
            <a:headEnd/>
            <a:tailEnd/>
          </a:ln>
        </p:spPr>
      </p:sp>
      <p:sp>
        <p:nvSpPr>
          <p:cNvPr id="40962" name="Rectangle 3"/>
          <p:cNvSpPr>
            <a:spLocks noGrp="1"/>
          </p:cNvSpPr>
          <p:nvPr>
            <p:ph type="body" idx="1"/>
          </p:nvPr>
        </p:nvSpPr>
        <p:spPr>
          <a:noFill/>
          <a:ln/>
        </p:spPr>
        <p:txBody>
          <a:bodyPr/>
          <a:lstStyle/>
          <a:p>
            <a:pPr marL="594640" lvl="1" indent="-162175">
              <a:spcBef>
                <a:spcPct val="0"/>
              </a:spcBef>
              <a:buFont typeface="Arial" charset="0"/>
              <a:buChar char="•"/>
            </a:pPr>
            <a:r>
              <a:rPr lang="en-US" baseline="0" dirty="0"/>
              <a:t>Y</a:t>
            </a:r>
            <a:r>
              <a:rPr lang="en-US" dirty="0"/>
              <a:t>ou don’t know if a situation is a problem or not</a:t>
            </a:r>
          </a:p>
          <a:p>
            <a:pPr marL="594640" lvl="1" indent="-162175">
              <a:spcBef>
                <a:spcPct val="0"/>
              </a:spcBef>
              <a:buFont typeface="Arial" charset="0"/>
              <a:buChar char="•"/>
            </a:pPr>
            <a:r>
              <a:rPr lang="en-US" dirty="0"/>
              <a:t>It’s unclear</a:t>
            </a:r>
            <a:r>
              <a:rPr lang="en-US" baseline="0" dirty="0"/>
              <a:t> if a problem is an </a:t>
            </a:r>
            <a:r>
              <a:rPr lang="en-US" dirty="0"/>
              <a:t>emergency.  </a:t>
            </a:r>
          </a:p>
          <a:p>
            <a:pPr marL="594640" lvl="1" indent="-162175">
              <a:spcBef>
                <a:spcPct val="0"/>
              </a:spcBef>
              <a:buFont typeface="Arial" charset="0"/>
              <a:buChar char="•"/>
            </a:pPr>
            <a:endParaRPr lang="en-US" dirty="0"/>
          </a:p>
          <a:p>
            <a:pPr marL="569906" lvl="1" indent="-162175">
              <a:spcBef>
                <a:spcPct val="0"/>
              </a:spcBef>
              <a:buFont typeface="Arial" charset="0"/>
              <a:buChar char="•"/>
            </a:pPr>
            <a:r>
              <a:rPr lang="en-US" baseline="0" dirty="0"/>
              <a:t>ASK: How do you resolve ambiguity?   Check in with others, investigate, stay present</a:t>
            </a:r>
            <a:endParaRPr lang="en-US" dirty="0"/>
          </a:p>
          <a:p>
            <a:pPr eaLnBrk="1" hangingPunct="1"/>
            <a:endParaRPr lang="en-US" dirty="0"/>
          </a:p>
        </p:txBody>
      </p:sp>
    </p:spTree>
    <p:extLst>
      <p:ext uri="{BB962C8B-B14F-4D97-AF65-F5344CB8AC3E}">
        <p14:creationId xmlns:p14="http://schemas.microsoft.com/office/powerpoint/2010/main" val="3878365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having the courage to do something</a:t>
            </a:r>
            <a:r>
              <a:rPr lang="mr-IN" dirty="0"/>
              <a:t>…</a:t>
            </a:r>
            <a:r>
              <a:rPr lang="en-US" dirty="0"/>
              <a:t>.</a:t>
            </a:r>
          </a:p>
          <a:p>
            <a:r>
              <a:rPr lang="en-US" dirty="0"/>
              <a:t>People in positions of authority KNOW and don’t do</a:t>
            </a:r>
            <a:r>
              <a:rPr lang="en-US" baseline="0" dirty="0"/>
              <a:t> anything.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28</a:t>
            </a:fld>
            <a:endParaRPr lang="en-US"/>
          </a:p>
        </p:txBody>
      </p:sp>
    </p:spTree>
    <p:extLst>
      <p:ext uri="{BB962C8B-B14F-4D97-AF65-F5344CB8AC3E}">
        <p14:creationId xmlns:p14="http://schemas.microsoft.com/office/powerpoint/2010/main" val="336488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eaLnBrk="1" hangingPunct="1">
              <a:buFont typeface="Arial" charset="0"/>
              <a:buChar char="•"/>
              <a:defRPr/>
            </a:pPr>
            <a:r>
              <a:rPr lang="en-US" dirty="0"/>
              <a:t>Obedience to Authority.  </a:t>
            </a:r>
          </a:p>
          <a:p>
            <a:pPr marL="616894" lvl="1" indent="-168244" eaLnBrk="1" hangingPunct="1">
              <a:buFont typeface="Arial" charset="0"/>
              <a:buChar char="•"/>
              <a:defRPr/>
            </a:pPr>
            <a:r>
              <a:rPr lang="en-US" dirty="0"/>
              <a:t>Ex. The groundbreaking Milgram Experiment in 1964 demonstrated the tremendous pressure that a person in authority, in this case a research coordinator, exerts over others.    </a:t>
            </a:r>
          </a:p>
          <a:p>
            <a:pPr marL="616894" lvl="1" indent="-168244" eaLnBrk="1" hangingPunct="1">
              <a:buFont typeface="Arial" charset="0"/>
              <a:buChar char="•"/>
              <a:defRPr/>
            </a:pPr>
            <a:r>
              <a:rPr lang="en-US" dirty="0"/>
              <a:t>NOTE: you don’t need to provide great</a:t>
            </a:r>
            <a:r>
              <a:rPr lang="en-US" baseline="0" dirty="0"/>
              <a:t> detail on the experiment although there is more info in the appendices. </a:t>
            </a:r>
            <a:endParaRPr lang="en-US" dirty="0"/>
          </a:p>
          <a:p>
            <a:pPr marL="616894" lvl="1" indent="-168244" eaLnBrk="1" hangingPunct="1">
              <a:buFont typeface="Arial" charset="0"/>
              <a:buChar char="•"/>
              <a:defRPr/>
            </a:pPr>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29</a:t>
            </a:fld>
            <a:endParaRPr lang="en-US" dirty="0"/>
          </a:p>
        </p:txBody>
      </p:sp>
    </p:spTree>
    <p:extLst>
      <p:ext uri="{BB962C8B-B14F-4D97-AF65-F5344CB8AC3E}">
        <p14:creationId xmlns:p14="http://schemas.microsoft.com/office/powerpoint/2010/main" val="42539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a:t>
            </a:r>
            <a:r>
              <a:rPr lang="en-US" baseline="0" dirty="0"/>
              <a:t> within these variables.</a:t>
            </a:r>
          </a:p>
          <a:p>
            <a:endParaRPr lang="en-US" baseline="0" dirty="0"/>
          </a:p>
          <a:p>
            <a:r>
              <a:rPr lang="en-US" baseline="0" dirty="0"/>
              <a:t>Think about how these identities impact whether you’ll intervene. </a:t>
            </a:r>
          </a:p>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30</a:t>
            </a:fld>
            <a:endParaRPr lang="en-US"/>
          </a:p>
        </p:txBody>
      </p:sp>
    </p:spTree>
    <p:extLst>
      <p:ext uri="{BB962C8B-B14F-4D97-AF65-F5344CB8AC3E}">
        <p14:creationId xmlns:p14="http://schemas.microsoft.com/office/powerpoint/2010/main" val="296555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video clip shows two staged situations filmed in public locations.  First, a woman</a:t>
            </a:r>
            <a:r>
              <a:rPr lang="en-US" baseline="0" dirty="0"/>
              <a:t> is hit and verbally abused by her “boyfriend” and many people come to her aid.  In the 2</a:t>
            </a:r>
            <a:r>
              <a:rPr lang="en-US" baseline="30000" dirty="0"/>
              <a:t>nd</a:t>
            </a:r>
            <a:r>
              <a:rPr lang="en-US" baseline="0" dirty="0"/>
              <a:t> situation, a male is abused by his presumed girlfriend, but this time, no one helps him and one bystander even smacks him on the head.</a:t>
            </a:r>
          </a:p>
          <a:p>
            <a:endParaRPr lang="en-US" baseline="0" dirty="0"/>
          </a:p>
          <a:p>
            <a:r>
              <a:rPr lang="en-US" baseline="0" dirty="0"/>
              <a:t>You should provide brief background on the video content prior to showing (i.e., that this clip shows brief, staged verbal and physical abuse) to warn audience members.</a:t>
            </a:r>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32</a:t>
            </a:fld>
            <a:endParaRPr lang="en-US" dirty="0"/>
          </a:p>
        </p:txBody>
      </p:sp>
    </p:spTree>
    <p:extLst>
      <p:ext uri="{BB962C8B-B14F-4D97-AF65-F5344CB8AC3E}">
        <p14:creationId xmlns:p14="http://schemas.microsoft.com/office/powerpoint/2010/main" val="1251130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a:noFill/>
          <a:ln/>
        </p:spPr>
        <p:txBody>
          <a:bodyPr/>
          <a:lstStyle/>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Focus on the discussion, not on the “right answer”</a:t>
            </a:r>
          </a:p>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What are the barriers to action?  What might</a:t>
            </a:r>
            <a:r>
              <a:rPr lang="en-US" baseline="0" dirty="0">
                <a:latin typeface="Helvetica"/>
                <a:ea typeface="Helvetica"/>
                <a:cs typeface="Helvetica"/>
                <a:sym typeface="Helvetica"/>
              </a:rPr>
              <a:t> motivate someone to act?</a:t>
            </a:r>
            <a:endParaRPr lang="en-US" dirty="0">
              <a:latin typeface="Helvetica"/>
              <a:ea typeface="Helvetica"/>
              <a:cs typeface="Helvetica"/>
              <a:sym typeface="Helvetica"/>
            </a:endParaRP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What</a:t>
            </a:r>
            <a:r>
              <a:rPr lang="en-US" baseline="0" dirty="0">
                <a:latin typeface="Helvetica"/>
                <a:ea typeface="Helvetica"/>
                <a:cs typeface="Helvetica"/>
                <a:sym typeface="Helvetica"/>
              </a:rPr>
              <a:t> does society teach us? </a:t>
            </a: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Avoiding intervention?</a:t>
            </a:r>
          </a:p>
        </p:txBody>
      </p:sp>
      <p:sp>
        <p:nvSpPr>
          <p:cNvPr id="32771" name="Slide Number Placeholder 3"/>
          <p:cNvSpPr>
            <a:spLocks noGrp="1"/>
          </p:cNvSpPr>
          <p:nvPr>
            <p:ph type="sldNum" sz="quarter" idx="5"/>
          </p:nvPr>
        </p:nvSpPr>
        <p:spPr>
          <a:noFill/>
        </p:spPr>
        <p:txBody>
          <a:bodyPr/>
          <a:lstStyle/>
          <a:p>
            <a:fld id="{CA259687-D0B6-4656-8594-966F38F2DA36}" type="slidenum">
              <a:rPr lang="en-US" smtClean="0"/>
              <a:pPr/>
              <a:t>33</a:t>
            </a:fld>
            <a:endParaRPr lang="en-US" dirty="0"/>
          </a:p>
        </p:txBody>
      </p:sp>
    </p:spTree>
    <p:extLst>
      <p:ext uri="{BB962C8B-B14F-4D97-AF65-F5344CB8AC3E}">
        <p14:creationId xmlns:p14="http://schemas.microsoft.com/office/powerpoint/2010/main" val="2454475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10"/>
          </p:nvPr>
        </p:nvSpPr>
        <p:spPr/>
        <p:txBody>
          <a:bodyPr/>
          <a:lstStyle/>
          <a:p>
            <a:fld id="{A0A81BD9-77FE-40F2-BDA1-A32367E13B46}" type="slidenum">
              <a:rPr lang="en-US" smtClean="0"/>
              <a:pPr/>
              <a:t>34</a:t>
            </a:fld>
            <a:endParaRPr lang="en-US" dirty="0"/>
          </a:p>
        </p:txBody>
      </p:sp>
    </p:spTree>
    <p:extLst>
      <p:ext uri="{BB962C8B-B14F-4D97-AF65-F5344CB8AC3E}">
        <p14:creationId xmlns:p14="http://schemas.microsoft.com/office/powerpoint/2010/main" val="1358160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a:noFill/>
          <a:ln/>
        </p:spPr>
        <p:txBody>
          <a:bodyPr/>
          <a:lstStyle/>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Focus on the discussion, not on the “right answer”</a:t>
            </a:r>
          </a:p>
          <a:p>
            <a:pPr marL="159694" lvl="0" indent="-168244" eaLnBrk="1" hangingPunct="1">
              <a:lnSpc>
                <a:spcPct val="200000"/>
              </a:lnSpc>
              <a:spcBef>
                <a:spcPct val="0"/>
              </a:spcBef>
              <a:buFont typeface="Arial" charset="0"/>
              <a:buChar char="•"/>
            </a:pPr>
            <a:r>
              <a:rPr lang="en-US" dirty="0">
                <a:latin typeface="Helvetica"/>
                <a:ea typeface="Helvetica"/>
                <a:cs typeface="Helvetica"/>
                <a:sym typeface="Helvetica"/>
              </a:rPr>
              <a:t>What are the barriers to action?  What might</a:t>
            </a:r>
            <a:r>
              <a:rPr lang="en-US" baseline="0" dirty="0">
                <a:latin typeface="Helvetica"/>
                <a:ea typeface="Helvetica"/>
                <a:cs typeface="Helvetica"/>
                <a:sym typeface="Helvetica"/>
              </a:rPr>
              <a:t> motivate someone to act?</a:t>
            </a:r>
            <a:endParaRPr lang="en-US" dirty="0">
              <a:latin typeface="Helvetica"/>
              <a:ea typeface="Helvetica"/>
              <a:cs typeface="Helvetica"/>
              <a:sym typeface="Helvetica"/>
            </a:endParaRP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What</a:t>
            </a:r>
            <a:r>
              <a:rPr lang="en-US" baseline="0" dirty="0">
                <a:latin typeface="Helvetica"/>
                <a:ea typeface="Helvetica"/>
                <a:cs typeface="Helvetica"/>
                <a:sym typeface="Helvetica"/>
              </a:rPr>
              <a:t> does society teach us? </a:t>
            </a:r>
          </a:p>
          <a:p>
            <a:pPr marL="168244" indent="-168244" eaLnBrk="1" hangingPunct="1">
              <a:lnSpc>
                <a:spcPct val="200000"/>
              </a:lnSpc>
              <a:spcBef>
                <a:spcPct val="0"/>
              </a:spcBef>
              <a:buFont typeface="Arial" charset="0"/>
              <a:buChar char="•"/>
            </a:pPr>
            <a:r>
              <a:rPr lang="en-US" dirty="0">
                <a:latin typeface="Helvetica"/>
                <a:ea typeface="Helvetica"/>
                <a:cs typeface="Helvetica"/>
                <a:sym typeface="Helvetica"/>
              </a:rPr>
              <a:t>Avoiding intervention?</a:t>
            </a:r>
          </a:p>
        </p:txBody>
      </p:sp>
      <p:sp>
        <p:nvSpPr>
          <p:cNvPr id="32771" name="Slide Number Placeholder 3"/>
          <p:cNvSpPr>
            <a:spLocks noGrp="1"/>
          </p:cNvSpPr>
          <p:nvPr>
            <p:ph type="sldNum" sz="quarter" idx="5"/>
          </p:nvPr>
        </p:nvSpPr>
        <p:spPr>
          <a:noFill/>
        </p:spPr>
        <p:txBody>
          <a:bodyPr/>
          <a:lstStyle/>
          <a:p>
            <a:fld id="{CA259687-D0B6-4656-8594-966F38F2DA36}" type="slidenum">
              <a:rPr lang="en-US" smtClean="0"/>
              <a:pPr/>
              <a:t>35</a:t>
            </a:fld>
            <a:endParaRPr lang="en-US" dirty="0"/>
          </a:p>
        </p:txBody>
      </p:sp>
    </p:spTree>
    <p:extLst>
      <p:ext uri="{BB962C8B-B14F-4D97-AF65-F5344CB8AC3E}">
        <p14:creationId xmlns:p14="http://schemas.microsoft.com/office/powerpoint/2010/main" val="39879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578">
              <a:defRPr/>
            </a:pP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6</a:t>
            </a:fld>
            <a:endParaRPr lang="en-US"/>
          </a:p>
        </p:txBody>
      </p:sp>
    </p:spTree>
    <p:extLst>
      <p:ext uri="{BB962C8B-B14F-4D97-AF65-F5344CB8AC3E}">
        <p14:creationId xmlns:p14="http://schemas.microsoft.com/office/powerpoint/2010/main" val="583410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36</a:t>
            </a:fld>
            <a:endParaRPr lang="en-US"/>
          </a:p>
        </p:txBody>
      </p:sp>
    </p:spTree>
    <p:extLst>
      <p:ext uri="{BB962C8B-B14F-4D97-AF65-F5344CB8AC3E}">
        <p14:creationId xmlns:p14="http://schemas.microsoft.com/office/powerpoint/2010/main" val="21563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I get involved</a:t>
            </a:r>
            <a:r>
              <a:rPr lang="en-US" baseline="0" dirty="0"/>
              <a:t> or not?</a:t>
            </a:r>
          </a:p>
          <a:p>
            <a:endParaRPr lang="en-US" baseline="0" dirty="0"/>
          </a:p>
          <a:p>
            <a:r>
              <a:rPr lang="en-US" baseline="0" dirty="0"/>
              <a:t>A joke isn’t funny unless everyone involved thinks it’s funny.</a:t>
            </a:r>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38</a:t>
            </a:fld>
            <a:endParaRPr lang="en-US" dirty="0"/>
          </a:p>
        </p:txBody>
      </p:sp>
    </p:spTree>
    <p:extLst>
      <p:ext uri="{BB962C8B-B14F-4D97-AF65-F5344CB8AC3E}">
        <p14:creationId xmlns:p14="http://schemas.microsoft.com/office/powerpoint/2010/main" val="3122108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eaLnBrk="1" hangingPunct="1">
              <a:spcBef>
                <a:spcPct val="0"/>
              </a:spcBef>
              <a:buFont typeface="Arial" charset="0"/>
              <a:buChar char="•"/>
            </a:pPr>
            <a:r>
              <a:rPr lang="en-US" dirty="0">
                <a:latin typeface="Helvetica"/>
                <a:ea typeface="Helvetica"/>
                <a:cs typeface="Helvetica"/>
                <a:sym typeface="Helvetica"/>
              </a:rPr>
              <a:t>For each decision making step, we will be discussing strategies to get better at it.</a:t>
            </a:r>
          </a:p>
          <a:p>
            <a:pPr marL="168244" indent="-168244" eaLnBrk="1" hangingPunct="1">
              <a:spcBef>
                <a:spcPct val="0"/>
              </a:spcBef>
              <a:buFont typeface="Arial" charset="0"/>
              <a:buChar char="•"/>
            </a:pPr>
            <a:r>
              <a:rPr lang="en-US" dirty="0">
                <a:latin typeface="Helvetica"/>
                <a:ea typeface="Helvetica"/>
                <a:cs typeface="Helvetica"/>
                <a:sym typeface="Helvetica"/>
              </a:rPr>
              <a:t>Failure at any one of these steps will result in no help being offered. </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39</a:t>
            </a:fld>
            <a:endParaRPr lang="en-US" dirty="0"/>
          </a:p>
        </p:txBody>
      </p:sp>
    </p:spTree>
    <p:extLst>
      <p:ext uri="{BB962C8B-B14F-4D97-AF65-F5344CB8AC3E}">
        <p14:creationId xmlns:p14="http://schemas.microsoft.com/office/powerpoint/2010/main" val="3378145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Basketball</a:t>
            </a:r>
            <a:r>
              <a:rPr lang="en-US" baseline="0" dirty="0"/>
              <a:t> passing awareness test.</a:t>
            </a:r>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40</a:t>
            </a:fld>
            <a:endParaRPr lang="en-US" dirty="0"/>
          </a:p>
        </p:txBody>
      </p:sp>
    </p:spTree>
    <p:extLst>
      <p:ext uri="{BB962C8B-B14F-4D97-AF65-F5344CB8AC3E}">
        <p14:creationId xmlns:p14="http://schemas.microsoft.com/office/powerpoint/2010/main" val="853840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movie Legally Blonde.</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41</a:t>
            </a:fld>
            <a:endParaRPr lang="en-US" dirty="0"/>
          </a:p>
        </p:txBody>
      </p:sp>
    </p:spTree>
    <p:extLst>
      <p:ext uri="{BB962C8B-B14F-4D97-AF65-F5344CB8AC3E}">
        <p14:creationId xmlns:p14="http://schemas.microsoft.com/office/powerpoint/2010/main" val="910992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007" lvl="0" indent="-168244" eaLnBrk="1" hangingPunct="1">
              <a:lnSpc>
                <a:spcPct val="80000"/>
              </a:lnSpc>
              <a:spcBef>
                <a:spcPts val="294"/>
              </a:spcBef>
              <a:buFont typeface="Arial" charset="0"/>
              <a:buChar char="•"/>
            </a:pPr>
            <a:r>
              <a:rPr lang="en-US" dirty="0"/>
              <a:t>Acknowledge that if you don’t Step Up, no one else might.</a:t>
            </a:r>
          </a:p>
          <a:p>
            <a:pPr marL="222007" marR="0" lvl="0" indent="-168244" algn="l" defTabSz="914400" rtl="0" eaLnBrk="1" fontAlgn="auto" latinLnBrk="0" hangingPunct="1">
              <a:lnSpc>
                <a:spcPct val="80000"/>
              </a:lnSpc>
              <a:spcBef>
                <a:spcPts val="294"/>
              </a:spcBef>
              <a:spcAft>
                <a:spcPts val="0"/>
              </a:spcAft>
              <a:buClrTx/>
              <a:buSzTx/>
              <a:buFont typeface="Arial" charset="0"/>
              <a:buChar char="•"/>
              <a:tabLst/>
              <a:defRPr/>
            </a:pPr>
            <a:r>
              <a:rPr lang="en-US" dirty="0"/>
              <a:t>Say you’ll help – OUT LOUD</a:t>
            </a:r>
            <a:r>
              <a:rPr lang="en-US" baseline="0" dirty="0"/>
              <a:t>. </a:t>
            </a:r>
            <a:r>
              <a:rPr lang="en-US" dirty="0"/>
              <a:t>Verbalizing your intentions makes follow through more likely.  </a:t>
            </a:r>
            <a:endParaRPr lang="en-US" baseline="0" dirty="0"/>
          </a:p>
          <a:p>
            <a:pPr marL="222007" lvl="0" indent="-168244" eaLnBrk="1" hangingPunct="1">
              <a:lnSpc>
                <a:spcPct val="80000"/>
              </a:lnSpc>
              <a:spcBef>
                <a:spcPts val="294"/>
              </a:spcBef>
              <a:buFont typeface="Arial" charset="0"/>
              <a:buChar char="•"/>
            </a:pPr>
            <a:r>
              <a:rPr lang="en-US" baseline="0" dirty="0"/>
              <a:t>We’re just asking you to take a small step outside your comfort zone - you don’t need to make a scene or embarrass others.</a:t>
            </a:r>
            <a:endParaRPr lang="en-US" dirty="0"/>
          </a:p>
          <a:p>
            <a:pPr marL="222007" lvl="0" indent="-168244" eaLnBrk="1" hangingPunct="1">
              <a:lnSpc>
                <a:spcPct val="80000"/>
              </a:lnSpc>
              <a:spcBef>
                <a:spcPts val="294"/>
              </a:spcBef>
              <a:buFont typeface="Arial" charset="0"/>
              <a:buChar char="•"/>
            </a:pPr>
            <a:r>
              <a:rPr lang="en-US" dirty="0"/>
              <a:t>Enlist others to Step Up – I’ll do A, you do B.</a:t>
            </a:r>
          </a:p>
          <a:p>
            <a:pPr marL="171450" indent="-171450">
              <a:buFont typeface="Arial" panose="020B0604020202020204" pitchFamily="34" charset="0"/>
              <a:buChar char="•"/>
            </a:pPr>
            <a:r>
              <a:rPr lang="en-US" dirty="0"/>
              <a:t>BE THE FIRST!</a:t>
            </a:r>
          </a:p>
        </p:txBody>
      </p:sp>
      <p:sp>
        <p:nvSpPr>
          <p:cNvPr id="4" name="Slide Number Placeholder 3"/>
          <p:cNvSpPr>
            <a:spLocks noGrp="1"/>
          </p:cNvSpPr>
          <p:nvPr>
            <p:ph type="sldNum" sz="quarter" idx="10"/>
          </p:nvPr>
        </p:nvSpPr>
        <p:spPr/>
        <p:txBody>
          <a:bodyPr/>
          <a:lstStyle/>
          <a:p>
            <a:fld id="{A0A81BD9-77FE-40F2-BDA1-A32367E13B46}" type="slidenum">
              <a:rPr lang="en-US" smtClean="0"/>
              <a:pPr/>
              <a:t>42</a:t>
            </a:fld>
            <a:endParaRPr lang="en-US" dirty="0"/>
          </a:p>
        </p:txBody>
      </p:sp>
    </p:spTree>
    <p:extLst>
      <p:ext uri="{BB962C8B-B14F-4D97-AF65-F5344CB8AC3E}">
        <p14:creationId xmlns:p14="http://schemas.microsoft.com/office/powerpoint/2010/main" val="3368387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43</a:t>
            </a:fld>
            <a:endParaRPr lang="en-US" dirty="0"/>
          </a:p>
        </p:txBody>
      </p:sp>
    </p:spTree>
    <p:extLst>
      <p:ext uri="{BB962C8B-B14F-4D97-AF65-F5344CB8AC3E}">
        <p14:creationId xmlns:p14="http://schemas.microsoft.com/office/powerpoint/2010/main" val="3889497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44</a:t>
            </a:fld>
            <a:endParaRPr lang="en-US" dirty="0"/>
          </a:p>
        </p:txBody>
      </p:sp>
    </p:spTree>
    <p:extLst>
      <p:ext uri="{BB962C8B-B14F-4D97-AF65-F5344CB8AC3E}">
        <p14:creationId xmlns:p14="http://schemas.microsoft.com/office/powerpoint/2010/main" val="912778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084DF3-43F8-E448-AEEF-5CDA2F09B0D2}" type="slidenum">
              <a:rPr lang="en-US" smtClean="0"/>
              <a:pPr>
                <a:defRPr/>
              </a:pPr>
              <a:t>45</a:t>
            </a:fld>
            <a:endParaRPr lang="en-US"/>
          </a:p>
        </p:txBody>
      </p:sp>
    </p:spTree>
    <p:extLst>
      <p:ext uri="{BB962C8B-B14F-4D97-AF65-F5344CB8AC3E}">
        <p14:creationId xmlns:p14="http://schemas.microsoft.com/office/powerpoint/2010/main" val="1272591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ＭＳ Ｐゴシック" charset="0"/>
                <a:cs typeface="ＭＳ Ｐゴシック" charset="0"/>
              </a:rPr>
              <a:t>I Care </a:t>
            </a:r>
            <a:br>
              <a:rPr lang="en-US" sz="1200" b="0" i="0" kern="1200" dirty="0">
                <a:solidFill>
                  <a:schemeClr val="tx1"/>
                </a:solidFill>
                <a:effectLst/>
                <a:latin typeface="+mn-lt"/>
                <a:ea typeface="ＭＳ Ｐゴシック" charset="0"/>
                <a:cs typeface="ＭＳ Ｐゴシック" charset="0"/>
              </a:rPr>
            </a:br>
            <a:r>
              <a:rPr lang="en-US" sz="1200" b="0" i="0" kern="1200" dirty="0">
                <a:solidFill>
                  <a:schemeClr val="tx1"/>
                </a:solidFill>
                <a:effectLst/>
                <a:latin typeface="+mn-lt"/>
                <a:ea typeface="ＭＳ Ｐゴシック" charset="0"/>
                <a:cs typeface="ＭＳ Ｐゴシック" charset="0"/>
              </a:rPr>
              <a:t>“John, do you have a minute? Because you’re such a good friend and I really care about you, I want to talk to you about something very important.”</a:t>
            </a:r>
          </a:p>
          <a:p>
            <a:pPr fontAlgn="base"/>
            <a:r>
              <a:rPr lang="en-US" sz="1200" b="1" i="0" kern="1200" dirty="0">
                <a:solidFill>
                  <a:schemeClr val="tx1"/>
                </a:solidFill>
                <a:effectLst/>
                <a:latin typeface="+mn-lt"/>
                <a:ea typeface="ＭＳ Ｐゴシック" charset="0"/>
                <a:cs typeface="ＭＳ Ｐゴシック" charset="0"/>
              </a:rPr>
              <a:t>I See</a:t>
            </a:r>
            <a:br>
              <a:rPr lang="en-US" sz="1200" b="0" i="0" kern="1200" dirty="0">
                <a:solidFill>
                  <a:schemeClr val="tx1"/>
                </a:solidFill>
                <a:effectLst/>
                <a:latin typeface="+mn-lt"/>
                <a:ea typeface="ＭＳ Ｐゴシック" charset="0"/>
                <a:cs typeface="ＭＳ Ｐゴシック" charset="0"/>
              </a:rPr>
            </a:br>
            <a:r>
              <a:rPr lang="en-US" sz="1200" b="0" i="0" kern="1200" dirty="0">
                <a:solidFill>
                  <a:schemeClr val="tx1"/>
                </a:solidFill>
                <a:effectLst/>
                <a:latin typeface="+mn-lt"/>
                <a:ea typeface="ＭＳ Ｐゴシック" charset="0"/>
                <a:cs typeface="ＭＳ Ｐゴシック" charset="0"/>
              </a:rPr>
              <a:t>“I’ve been noticing that you are not</a:t>
            </a:r>
            <a:r>
              <a:rPr lang="en-US" sz="1200" b="0" i="0" kern="1200" baseline="0" dirty="0">
                <a:solidFill>
                  <a:schemeClr val="tx1"/>
                </a:solidFill>
                <a:effectLst/>
                <a:latin typeface="+mn-lt"/>
                <a:ea typeface="ＭＳ Ｐゴシック" charset="0"/>
                <a:cs typeface="ＭＳ Ｐゴシック" charset="0"/>
              </a:rPr>
              <a:t> coming in to work </a:t>
            </a:r>
            <a:r>
              <a:rPr lang="en-US" sz="1200" b="0" i="0" kern="1200" dirty="0">
                <a:solidFill>
                  <a:schemeClr val="tx1"/>
                </a:solidFill>
                <a:effectLst/>
                <a:latin typeface="+mn-lt"/>
                <a:ea typeface="ＭＳ Ｐゴシック" charset="0"/>
                <a:cs typeface="ＭＳ Ｐゴシック" charset="0"/>
              </a:rPr>
              <a:t>as often and your involvement hasn’t bee the same. From my perspective, you really don’t seem to be yourself. </a:t>
            </a:r>
          </a:p>
          <a:p>
            <a:pPr fontAlgn="base"/>
            <a:r>
              <a:rPr lang="en-US" sz="1200" b="1" i="0" kern="1200" dirty="0">
                <a:solidFill>
                  <a:schemeClr val="tx1"/>
                </a:solidFill>
                <a:effectLst/>
                <a:latin typeface="+mn-lt"/>
                <a:ea typeface="ＭＳ Ｐゴシック" charset="0"/>
                <a:cs typeface="ＭＳ Ｐゴシック" charset="0"/>
              </a:rPr>
              <a:t>I Feel </a:t>
            </a:r>
            <a:br>
              <a:rPr lang="en-US" sz="1200" b="0" i="0" kern="1200" dirty="0">
                <a:solidFill>
                  <a:schemeClr val="tx1"/>
                </a:solidFill>
                <a:effectLst/>
                <a:latin typeface="+mn-lt"/>
                <a:ea typeface="ＭＳ Ｐゴシック" charset="0"/>
                <a:cs typeface="ＭＳ Ｐゴシック" charset="0"/>
              </a:rPr>
            </a:br>
            <a:r>
              <a:rPr lang="en-US" sz="1200" b="0" i="0" kern="1200" dirty="0">
                <a:solidFill>
                  <a:schemeClr val="tx1"/>
                </a:solidFill>
                <a:effectLst/>
                <a:latin typeface="+mn-lt"/>
                <a:ea typeface="ＭＳ Ｐゴシック" charset="0"/>
                <a:cs typeface="ＭＳ Ｐゴシック" charset="0"/>
              </a:rPr>
              <a:t>“I’m worried about</a:t>
            </a:r>
            <a:r>
              <a:rPr lang="en-US" sz="1200" b="0" i="0" kern="1200" baseline="0" dirty="0">
                <a:solidFill>
                  <a:schemeClr val="tx1"/>
                </a:solidFill>
                <a:effectLst/>
                <a:latin typeface="+mn-lt"/>
                <a:ea typeface="ＭＳ Ｐゴシック" charset="0"/>
                <a:cs typeface="ＭＳ Ｐゴシック" charset="0"/>
              </a:rPr>
              <a:t> whatever</a:t>
            </a:r>
            <a:r>
              <a:rPr lang="en-US" sz="1200" b="0" i="0" kern="1200" dirty="0">
                <a:solidFill>
                  <a:schemeClr val="tx1"/>
                </a:solidFill>
                <a:effectLst/>
                <a:latin typeface="+mn-lt"/>
                <a:ea typeface="ＭＳ Ｐゴシック" charset="0"/>
                <a:cs typeface="ＭＳ Ｐゴシック" charset="0"/>
              </a:rPr>
              <a:t> it is that’s affecting you — personally, and</a:t>
            </a:r>
            <a:r>
              <a:rPr lang="en-US" sz="1200" b="0" i="0" kern="1200" baseline="0" dirty="0">
                <a:solidFill>
                  <a:schemeClr val="tx1"/>
                </a:solidFill>
                <a:effectLst/>
                <a:latin typeface="+mn-lt"/>
                <a:ea typeface="ＭＳ Ｐゴシック" charset="0"/>
                <a:cs typeface="ＭＳ Ｐゴシック" charset="0"/>
              </a:rPr>
              <a:t> at work</a:t>
            </a:r>
            <a:r>
              <a:rPr lang="en-US" sz="1200" b="0" i="0" kern="1200" dirty="0">
                <a:solidFill>
                  <a:schemeClr val="tx1"/>
                </a:solidFill>
                <a:effectLst/>
                <a:latin typeface="+mn-lt"/>
                <a:ea typeface="ＭＳ Ｐゴシック" charset="0"/>
                <a:cs typeface="ＭＳ Ｐゴシック" charset="0"/>
              </a:rPr>
              <a:t>. To be honest I’m also concerned about what could happen to you.”</a:t>
            </a:r>
          </a:p>
          <a:p>
            <a:pPr fontAlgn="base"/>
            <a:r>
              <a:rPr lang="en-US" sz="1200" b="1" i="0" kern="1200" dirty="0">
                <a:solidFill>
                  <a:schemeClr val="tx1"/>
                </a:solidFill>
                <a:effectLst/>
                <a:latin typeface="+mn-lt"/>
                <a:ea typeface="ＭＳ Ｐゴシック" charset="0"/>
                <a:cs typeface="ＭＳ Ｐゴシック" charset="0"/>
              </a:rPr>
              <a:t>I Want</a:t>
            </a:r>
            <a:br>
              <a:rPr lang="en-US" sz="1200" b="0" i="0" kern="1200" dirty="0">
                <a:solidFill>
                  <a:schemeClr val="tx1"/>
                </a:solidFill>
                <a:effectLst/>
                <a:latin typeface="+mn-lt"/>
                <a:ea typeface="ＭＳ Ｐゴシック" charset="0"/>
                <a:cs typeface="ＭＳ Ｐゴシック" charset="0"/>
              </a:rPr>
            </a:br>
            <a:r>
              <a:rPr lang="en-US" sz="1200" b="0" i="0" kern="1200" dirty="0">
                <a:solidFill>
                  <a:schemeClr val="tx1"/>
                </a:solidFill>
                <a:effectLst/>
                <a:latin typeface="+mn-lt"/>
                <a:ea typeface="ＭＳ Ｐゴシック" charset="0"/>
                <a:cs typeface="ＭＳ Ｐゴシック" charset="0"/>
              </a:rPr>
              <a:t>“John, I want what’s best for you and the team. I’d like to see you get some help and sooner rather than later — at least talk to someone — either your supervisor or even someone</a:t>
            </a:r>
            <a:r>
              <a:rPr lang="en-US" sz="1200" b="0" i="0" kern="1200" baseline="0" dirty="0">
                <a:solidFill>
                  <a:schemeClr val="tx1"/>
                </a:solidFill>
                <a:effectLst/>
                <a:latin typeface="+mn-lt"/>
                <a:ea typeface="ＭＳ Ｐゴシック" charset="0"/>
                <a:cs typeface="ＭＳ Ｐゴシック" charset="0"/>
              </a:rPr>
              <a:t> from the Employee Assistance Program.</a:t>
            </a:r>
            <a:r>
              <a:rPr lang="en-US" sz="1200" b="1" i="0" kern="1200" dirty="0">
                <a:solidFill>
                  <a:schemeClr val="tx1"/>
                </a:solidFill>
                <a:effectLst/>
                <a:latin typeface="+mn-lt"/>
                <a:ea typeface="ＭＳ Ｐゴシック" charset="0"/>
                <a:cs typeface="ＭＳ Ｐゴシック" charset="0"/>
              </a:rPr>
              <a:t> Will</a:t>
            </a:r>
            <a:br>
              <a:rPr lang="en-US" sz="1200" b="0" i="0" kern="1200" dirty="0">
                <a:solidFill>
                  <a:schemeClr val="tx1"/>
                </a:solidFill>
                <a:effectLst/>
                <a:latin typeface="+mn-lt"/>
                <a:ea typeface="ＭＳ Ｐゴシック" charset="0"/>
                <a:cs typeface="ＭＳ Ｐゴシック" charset="0"/>
              </a:rPr>
            </a:br>
            <a:r>
              <a:rPr lang="en-US" sz="1200" b="0" i="0" kern="1200" dirty="0">
                <a:solidFill>
                  <a:schemeClr val="tx1"/>
                </a:solidFill>
                <a:effectLst/>
                <a:latin typeface="+mn-lt"/>
                <a:ea typeface="ＭＳ Ｐゴシック" charset="0"/>
                <a:cs typeface="ＭＳ Ｐゴシック" charset="0"/>
              </a:rPr>
              <a:t>“I want to support you however I can because I respect you and you are very </a:t>
            </a:r>
            <a:r>
              <a:rPr lang="en-US" sz="1200" b="0" i="0" kern="1200">
                <a:solidFill>
                  <a:schemeClr val="tx1"/>
                </a:solidFill>
                <a:effectLst/>
                <a:latin typeface="+mn-lt"/>
                <a:ea typeface="ＭＳ Ｐゴシック" charset="0"/>
                <a:cs typeface="ＭＳ Ｐゴシック" charset="0"/>
              </a:rPr>
              <a:t>important to</a:t>
            </a:r>
            <a:r>
              <a:rPr lang="en-US" sz="1200" b="0" i="0" kern="1200" baseline="0">
                <a:solidFill>
                  <a:schemeClr val="tx1"/>
                </a:solidFill>
                <a:effectLst/>
                <a:latin typeface="+mn-lt"/>
                <a:ea typeface="ＭＳ Ｐゴシック" charset="0"/>
                <a:cs typeface="ＭＳ Ｐゴシック" charset="0"/>
              </a:rPr>
              <a:t> us.</a:t>
            </a:r>
            <a:r>
              <a:rPr lang="en-US" sz="1200" b="0" i="0" kern="1200">
                <a:solidFill>
                  <a:schemeClr val="tx1"/>
                </a:solidFill>
                <a:effectLst/>
                <a:latin typeface="+mn-lt"/>
                <a:ea typeface="ＭＳ Ｐゴシック" charset="0"/>
                <a:cs typeface="ＭＳ Ｐゴシック" charset="0"/>
              </a:rPr>
              <a:t>”</a:t>
            </a:r>
            <a:endParaRPr lang="en-US" sz="1200" b="0" i="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50</a:t>
            </a:fld>
            <a:endParaRPr lang="en-US" dirty="0"/>
          </a:p>
        </p:txBody>
      </p:sp>
    </p:spTree>
    <p:extLst>
      <p:ext uri="{BB962C8B-B14F-4D97-AF65-F5344CB8AC3E}">
        <p14:creationId xmlns:p14="http://schemas.microsoft.com/office/powerpoint/2010/main" val="39767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Kyle Maynard was</a:t>
            </a:r>
            <a:r>
              <a:rPr lang="en-US" baseline="0" dirty="0"/>
              <a:t> born with a quadruple congenital amputation. He became a wrestler and football player in high school. He was the first quadruple amputee to climb Mount Kilimanjaro without the aid of prosthetics. He is a motivational speaker, C</a:t>
            </a:r>
            <a:r>
              <a:rPr lang="en-US" sz="1200" b="0" i="0" kern="1200" dirty="0">
                <a:solidFill>
                  <a:schemeClr val="tx1"/>
                </a:solidFill>
                <a:effectLst/>
                <a:latin typeface="+mn-lt"/>
                <a:ea typeface="ＭＳ Ｐゴシック" charset="0"/>
                <a:cs typeface="ＭＳ Ｐゴシック" charset="0"/>
              </a:rPr>
              <a:t>rossFit Certified Instructor and gym owner, competitive MMA/Brazilian Jiu-Jitsu fighter, world record-setting weightlifter, and skilled mountaineer.</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rPr>
              <a:t>Alex Notes:</a:t>
            </a:r>
          </a:p>
          <a:p>
            <a:r>
              <a:rPr lang="en-US" sz="1200" b="0" i="0" kern="1200" dirty="0">
                <a:solidFill>
                  <a:schemeClr val="tx1"/>
                </a:solidFill>
                <a:effectLst/>
                <a:latin typeface="+mn-lt"/>
                <a:ea typeface="ＭＳ Ｐゴシック" charset="0"/>
              </a:rPr>
              <a:t>We all see issues where we could be an ally and take</a:t>
            </a:r>
            <a:r>
              <a:rPr lang="en-US" sz="1200" b="0" i="0" kern="1200" baseline="0" dirty="0">
                <a:solidFill>
                  <a:schemeClr val="tx1"/>
                </a:solidFill>
                <a:effectLst/>
                <a:latin typeface="+mn-lt"/>
                <a:ea typeface="ＭＳ Ｐゴシック" charset="0"/>
              </a:rPr>
              <a:t> action to stop mistreatment or help a person in need. This training will give us tools to put this idea into practice.</a:t>
            </a:r>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7</a:t>
            </a:fld>
            <a:endParaRPr lang="en-US"/>
          </a:p>
        </p:txBody>
      </p:sp>
    </p:spTree>
    <p:extLst>
      <p:ext uri="{BB962C8B-B14F-4D97-AF65-F5344CB8AC3E}">
        <p14:creationId xmlns:p14="http://schemas.microsoft.com/office/powerpoint/2010/main" val="1744509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charset="0"/>
              <a:buChar char="•"/>
            </a:pPr>
            <a:r>
              <a:rPr lang="en-US" baseline="0" dirty="0"/>
              <a:t>http://www.youtube.com/watch?v=Erlw-ODVZxU </a:t>
            </a:r>
          </a:p>
          <a:p>
            <a:pPr marL="168244" indent="-168244">
              <a:buFont typeface="Arial" charset="0"/>
              <a:buChar char="•"/>
            </a:pPr>
            <a:r>
              <a:rPr lang="en-US" baseline="0" dirty="0"/>
              <a:t>NOTE:  the video shows two people in a fight on a subway train and a man eating chips walks over and stands between them.</a:t>
            </a:r>
          </a:p>
          <a:p>
            <a:pPr marL="159694" lvl="0" indent="-168244">
              <a:buFont typeface="Arial" charset="0"/>
              <a:buChar char="•"/>
            </a:pPr>
            <a:r>
              <a:rPr lang="en-US" baseline="0" dirty="0"/>
              <a:t>What do you think? </a:t>
            </a:r>
          </a:p>
          <a:p>
            <a:pPr marL="159694" lvl="0" indent="-168244">
              <a:buFont typeface="Arial" charset="0"/>
              <a:buChar char="•"/>
            </a:pPr>
            <a:r>
              <a:rPr lang="en-US" baseline="0" dirty="0"/>
              <a:t>We do not advocate getting into the middle of a fight </a:t>
            </a:r>
          </a:p>
          <a:p>
            <a:pPr marL="159694" lvl="0" indent="-168244">
              <a:buFont typeface="Arial" charset="0"/>
              <a:buChar char="•"/>
            </a:pPr>
            <a:endParaRPr lang="en-US" baseline="0" dirty="0"/>
          </a:p>
          <a:p>
            <a:pPr marL="159694" lvl="0" indent="-168244">
              <a:buFont typeface="Arial" charset="0"/>
              <a:buChar char="•"/>
            </a:pPr>
            <a:r>
              <a:rPr lang="en-US" baseline="0" dirty="0"/>
              <a:t>Ask participants to notice 3 things in the video (and see afterwards if they got all 3.) Here’s what they should notice::</a:t>
            </a:r>
          </a:p>
          <a:p>
            <a:pPr marL="220050" lvl="0" indent="-228600">
              <a:buFont typeface="+mj-lt"/>
              <a:buAutoNum type="arabicPeriod"/>
            </a:pPr>
            <a:r>
              <a:rPr lang="en-US" baseline="0" dirty="0"/>
              <a:t>Snack man does not escalate situation – just stands in between without saying a word.</a:t>
            </a:r>
          </a:p>
          <a:p>
            <a:pPr marL="220050" lvl="0" indent="-228600">
              <a:buFont typeface="+mj-lt"/>
              <a:buAutoNum type="arabicPeriod"/>
            </a:pPr>
            <a:r>
              <a:rPr lang="en-US" baseline="0" dirty="0"/>
              <a:t>The woman then gets involved</a:t>
            </a:r>
          </a:p>
          <a:p>
            <a:pPr marL="220050" lvl="0" indent="-228600">
              <a:buFont typeface="+mj-lt"/>
              <a:buAutoNum type="arabicPeriod"/>
            </a:pPr>
            <a:r>
              <a:rPr lang="en-US" baseline="0" dirty="0"/>
              <a:t>The other person is videotaping</a:t>
            </a:r>
          </a:p>
          <a:p>
            <a:pPr marL="616894" lvl="1" indent="-168244">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51</a:t>
            </a:fld>
            <a:endParaRPr lang="en-US" dirty="0"/>
          </a:p>
        </p:txBody>
      </p:sp>
    </p:spTree>
    <p:extLst>
      <p:ext uri="{BB962C8B-B14F-4D97-AF65-F5344CB8AC3E}">
        <p14:creationId xmlns:p14="http://schemas.microsoft.com/office/powerpoint/2010/main" val="787960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 typeface="Arial" panose="020B0604020202020204" pitchFamily="34" charset="0"/>
              <a:buChar char="•"/>
            </a:pPr>
            <a:r>
              <a:rPr lang="en-US" dirty="0"/>
              <a:t>Others – meeting interruptions or</a:t>
            </a:r>
            <a:r>
              <a:rPr lang="en-US" baseline="0" dirty="0"/>
              <a:t> call-outs</a:t>
            </a:r>
          </a:p>
          <a:p>
            <a:pPr marL="171450" indent="-171450" eaLnBrk="1" hangingPunct="1">
              <a:buFont typeface="Arial" panose="020B0604020202020204" pitchFamily="34" charset="0"/>
              <a:buChar char="•"/>
            </a:pPr>
            <a:r>
              <a:rPr lang="en-US" baseline="0" dirty="0"/>
              <a:t>Credit-taking for others ideas </a:t>
            </a:r>
            <a:endParaRPr lang="en-US" dirty="0"/>
          </a:p>
          <a:p>
            <a:pPr marL="171450" indent="-171450" eaLnBrk="1" hangingPunct="1">
              <a:buFont typeface="Arial" panose="020B0604020202020204" pitchFamily="34" charset="0"/>
              <a:buChar char="•"/>
            </a:pPr>
            <a:r>
              <a:rPr lang="en-US" dirty="0"/>
              <a:t>Hazing/ antagonism /drinking at meetings/trainings</a:t>
            </a:r>
          </a:p>
          <a:p>
            <a:pPr marL="628650" lvl="1" indent="-171450" eaLnBrk="1" hangingPunct="1">
              <a:buFont typeface="Arial" panose="020B0604020202020204" pitchFamily="34" charset="0"/>
              <a:buChar char="•"/>
            </a:pPr>
            <a:r>
              <a:rPr lang="en-US" dirty="0"/>
              <a:t>Not intervening when drinking involved? </a:t>
            </a:r>
          </a:p>
          <a:p>
            <a:pPr marL="628650" lvl="1" indent="-171450" eaLnBrk="1" hangingPunct="1">
              <a:buFont typeface="Arial" panose="020B0604020202020204" pitchFamily="34" charset="0"/>
              <a:buChar char="•"/>
            </a:pPr>
            <a:r>
              <a:rPr lang="en-US" dirty="0"/>
              <a:t>Safe to get away and address tomorrow?</a:t>
            </a:r>
          </a:p>
          <a:p>
            <a:pPr marL="171450" indent="-171450" eaLnBrk="1" hangingPunct="1">
              <a:buFont typeface="Arial" panose="020B0604020202020204" pitchFamily="34" charset="0"/>
              <a:buChar char="•"/>
            </a:pPr>
            <a:r>
              <a:rPr lang="en-US" dirty="0"/>
              <a:t>Micro-aggressions (see if anyone has one in the audience)</a:t>
            </a:r>
          </a:p>
          <a:p>
            <a:pPr marL="171450" indent="-171450" eaLnBrk="1" hangingPunct="1">
              <a:buFont typeface="Arial" panose="020B0604020202020204" pitchFamily="34" charset="0"/>
              <a:buChar char="•"/>
            </a:pPr>
            <a:r>
              <a:rPr lang="en-US" dirty="0"/>
              <a:t>Other stories from audience?</a:t>
            </a:r>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E003F4-8944-4588-A747-DCEBE364E544}" type="slidenum">
              <a:rPr lang="en-US" smtClean="0"/>
              <a:pPr/>
              <a:t>52</a:t>
            </a:fld>
            <a:endParaRPr lang="en-US" dirty="0"/>
          </a:p>
        </p:txBody>
      </p:sp>
    </p:spTree>
    <p:extLst>
      <p:ext uri="{BB962C8B-B14F-4D97-AF65-F5344CB8AC3E}">
        <p14:creationId xmlns:p14="http://schemas.microsoft.com/office/powerpoint/2010/main" val="420083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8</a:t>
            </a:fld>
            <a:endParaRPr lang="en-US"/>
          </a:p>
        </p:txBody>
      </p:sp>
    </p:spTree>
    <p:extLst>
      <p:ext uri="{BB962C8B-B14F-4D97-AF65-F5344CB8AC3E}">
        <p14:creationId xmlns:p14="http://schemas.microsoft.com/office/powerpoint/2010/main" val="78862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9</a:t>
            </a:fld>
            <a:endParaRPr lang="en-US"/>
          </a:p>
        </p:txBody>
      </p:sp>
    </p:spTree>
    <p:extLst>
      <p:ext uri="{BB962C8B-B14F-4D97-AF65-F5344CB8AC3E}">
        <p14:creationId xmlns:p14="http://schemas.microsoft.com/office/powerpoint/2010/main" val="84672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10</a:t>
            </a:fld>
            <a:endParaRPr lang="en-US"/>
          </a:p>
        </p:txBody>
      </p:sp>
    </p:spTree>
    <p:extLst>
      <p:ext uri="{BB962C8B-B14F-4D97-AF65-F5344CB8AC3E}">
        <p14:creationId xmlns:p14="http://schemas.microsoft.com/office/powerpoint/2010/main" val="146308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11</a:t>
            </a:fld>
            <a:endParaRPr lang="en-US"/>
          </a:p>
        </p:txBody>
      </p:sp>
    </p:spTree>
    <p:extLst>
      <p:ext uri="{BB962C8B-B14F-4D97-AF65-F5344CB8AC3E}">
        <p14:creationId xmlns:p14="http://schemas.microsoft.com/office/powerpoint/2010/main" val="325709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Prosocial behavior – presentations can create internal confrontations – (cognitive dissonance). Bystanders well trained more likely to help effectively.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Motivational interviewing – change happens when explore and try to resolve ambivalence</a:t>
            </a:r>
          </a:p>
          <a:p>
            <a:endParaRPr lang="en-US" baseline="0" dirty="0"/>
          </a:p>
          <a:p>
            <a:r>
              <a:rPr lang="en-US" baseline="0" dirty="0"/>
              <a:t>Cognitive dissonance – values / behaviors not aligned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baseline="0" dirty="0"/>
              <a:t>Social norms – correct misperceptions, increase healthy behaviors</a:t>
            </a:r>
          </a:p>
          <a:p>
            <a:endParaRPr lang="en-US" dirty="0"/>
          </a:p>
        </p:txBody>
      </p:sp>
      <p:sp>
        <p:nvSpPr>
          <p:cNvPr id="4" name="Slide Number Placeholder 3"/>
          <p:cNvSpPr>
            <a:spLocks noGrp="1"/>
          </p:cNvSpPr>
          <p:nvPr>
            <p:ph type="sldNum" sz="quarter" idx="10"/>
          </p:nvPr>
        </p:nvSpPr>
        <p:spPr/>
        <p:txBody>
          <a:bodyPr/>
          <a:lstStyle/>
          <a:p>
            <a:fld id="{A0A81BD9-77FE-40F2-BDA1-A32367E13B46}" type="slidenum">
              <a:rPr lang="en-US" smtClean="0"/>
              <a:pPr/>
              <a:t>12</a:t>
            </a:fld>
            <a:endParaRPr lang="en-US"/>
          </a:p>
        </p:txBody>
      </p:sp>
    </p:spTree>
    <p:extLst>
      <p:ext uri="{BB962C8B-B14F-4D97-AF65-F5344CB8AC3E}">
        <p14:creationId xmlns:p14="http://schemas.microsoft.com/office/powerpoint/2010/main" val="135074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62000">
              <a:srgbClr val="006F41"/>
            </a:gs>
            <a:gs pos="100000">
              <a:schemeClr val="tx1"/>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0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62000">
              <a:srgbClr val="006F41"/>
            </a:gs>
            <a:gs pos="100000">
              <a:schemeClr val="tx1"/>
            </a:gs>
          </a:gsLst>
          <a:lin ang="2700000" scaled="1"/>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34706" y="5326813"/>
            <a:ext cx="7889875" cy="893299"/>
          </a:xfrm>
        </p:spPr>
        <p:txBody>
          <a:bodyPr/>
          <a:lstStyle>
            <a:lvl1pPr marL="0" indent="0" algn="ctr">
              <a:buFontTx/>
              <a:buNone/>
              <a:defRPr sz="2600" b="1" i="0" cap="all" spc="100" baseline="0">
                <a:solidFill>
                  <a:schemeClr val="bg1"/>
                </a:solidFill>
                <a:latin typeface="Arial"/>
              </a:defRPr>
            </a:lvl1pPr>
            <a:lvl2pPr marL="457200" indent="0" algn="ctr">
              <a:buFontTx/>
              <a:buNone/>
              <a:defRPr sz="2600" b="1" i="0" cap="all" spc="100">
                <a:latin typeface="Arial"/>
              </a:defRPr>
            </a:lvl2pPr>
            <a:lvl3pPr marL="914400" indent="0" algn="ctr">
              <a:buFontTx/>
              <a:buNone/>
              <a:defRPr sz="2600" b="1" i="0" cap="all" spc="100">
                <a:latin typeface="Arial"/>
              </a:defRPr>
            </a:lvl3pPr>
            <a:lvl4pPr marL="1371600" indent="0" algn="ctr">
              <a:buFontTx/>
              <a:buNone/>
              <a:defRPr sz="2600" b="1" i="0" cap="all" spc="100">
                <a:latin typeface="Arial"/>
              </a:defRPr>
            </a:lvl4pPr>
            <a:lvl5pPr marL="1828800" indent="0" algn="ctr">
              <a:buFontTx/>
              <a:buNone/>
              <a:defRPr sz="2600" b="1" i="0" cap="all" spc="100">
                <a:latin typeface="Arial"/>
              </a:defRPr>
            </a:lvl5pPr>
          </a:lstStyle>
          <a:p>
            <a:pPr lvl="0"/>
            <a:r>
              <a:rPr lang="en-US"/>
              <a:t>Click to edit Master text styles</a:t>
            </a:r>
          </a:p>
        </p:txBody>
      </p:sp>
    </p:spTree>
    <p:extLst>
      <p:ext uri="{BB962C8B-B14F-4D97-AF65-F5344CB8AC3E}">
        <p14:creationId xmlns:p14="http://schemas.microsoft.com/office/powerpoint/2010/main" val="131453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62000">
              <a:srgbClr val="006F41"/>
            </a:gs>
            <a:gs pos="100000">
              <a:schemeClr val="tx1"/>
            </a:gs>
          </a:gsLst>
          <a:lin ang="2700000" scaled="1"/>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516401" y="1352550"/>
            <a:ext cx="3962074" cy="2457450"/>
          </a:xfrm>
        </p:spPr>
        <p:txBody>
          <a:bodyPr/>
          <a:lstStyle/>
          <a:p>
            <a:pPr lvl="0"/>
            <a:r>
              <a:rPr lang="en-US" noProof="0"/>
              <a:t>Click icon to add picture</a:t>
            </a:r>
            <a:endParaRPr lang="en-US" noProof="0" dirty="0"/>
          </a:p>
        </p:txBody>
      </p:sp>
      <p:sp>
        <p:nvSpPr>
          <p:cNvPr id="9" name="Text Placeholder 8"/>
          <p:cNvSpPr>
            <a:spLocks noGrp="1"/>
          </p:cNvSpPr>
          <p:nvPr>
            <p:ph type="body" sz="quarter" idx="11"/>
          </p:nvPr>
        </p:nvSpPr>
        <p:spPr>
          <a:xfrm>
            <a:off x="611188" y="5326813"/>
            <a:ext cx="7889875" cy="893299"/>
          </a:xfrm>
        </p:spPr>
        <p:txBody>
          <a:bodyPr/>
          <a:lstStyle>
            <a:lvl1pPr marL="0" indent="0" algn="ctr">
              <a:buFontTx/>
              <a:buNone/>
              <a:defRPr sz="2600" b="1" i="0" cap="all" spc="100" baseline="0">
                <a:solidFill>
                  <a:schemeClr val="bg1"/>
                </a:solidFill>
                <a:latin typeface="Arial"/>
              </a:defRPr>
            </a:lvl1pPr>
            <a:lvl2pPr marL="457200" indent="0" algn="ctr">
              <a:buFontTx/>
              <a:buNone/>
              <a:defRPr sz="2600" b="1" i="0" cap="all" spc="100">
                <a:latin typeface="Arial"/>
              </a:defRPr>
            </a:lvl2pPr>
            <a:lvl3pPr marL="914400" indent="0" algn="ctr">
              <a:buFontTx/>
              <a:buNone/>
              <a:defRPr sz="2600" b="1" i="0" cap="all" spc="100">
                <a:latin typeface="Arial"/>
              </a:defRPr>
            </a:lvl3pPr>
            <a:lvl4pPr marL="1371600" indent="0" algn="ctr">
              <a:buFontTx/>
              <a:buNone/>
              <a:defRPr sz="2600" b="1" i="0" cap="all" spc="100">
                <a:latin typeface="Arial"/>
              </a:defRPr>
            </a:lvl4pPr>
            <a:lvl5pPr marL="1828800" indent="0" algn="ctr">
              <a:buFontTx/>
              <a:buNone/>
              <a:defRPr sz="2600" b="1" i="0" cap="all" spc="100">
                <a:latin typeface="Arial"/>
              </a:defRPr>
            </a:lvl5pPr>
          </a:lstStyle>
          <a:p>
            <a:pPr lvl="0"/>
            <a:r>
              <a:rPr lang="en-US"/>
              <a:t>Click to edit Master text styles</a:t>
            </a:r>
          </a:p>
        </p:txBody>
      </p:sp>
    </p:spTree>
    <p:extLst>
      <p:ext uri="{BB962C8B-B14F-4D97-AF65-F5344CB8AC3E}">
        <p14:creationId xmlns:p14="http://schemas.microsoft.com/office/powerpoint/2010/main" val="4168001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62000">
              <a:srgbClr val="006F41"/>
            </a:gs>
            <a:gs pos="100000">
              <a:schemeClr val="tx1"/>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24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62000">
              <a:srgbClr val="006F41"/>
            </a:gs>
            <a:gs pos="100000">
              <a:schemeClr val="tx1"/>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803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2000">
              <a:srgbClr val="006F41"/>
            </a:gs>
            <a:gs pos="100000">
              <a:schemeClr val="tx1"/>
            </a:gs>
          </a:gsLst>
          <a:lin ang="27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77850"/>
            <a:ext cx="8229600" cy="83978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hf sldNum="0" hdr="0" ftr="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17" Type="http://schemas.openxmlformats.org/officeDocument/2006/relationships/image" Target="../media/image31.tiff"/><Relationship Id="rId2" Type="http://schemas.openxmlformats.org/officeDocument/2006/relationships/notesSlide" Target="../notesSlides/notesSlide17.xml"/><Relationship Id="rId16"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png"/><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17" Type="http://schemas.openxmlformats.org/officeDocument/2006/relationships/image" Target="../media/image31.tiff"/><Relationship Id="rId2" Type="http://schemas.openxmlformats.org/officeDocument/2006/relationships/notesSlide" Target="../notesSlides/notesSlide30.xml"/><Relationship Id="rId16"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png"/><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2.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17" Type="http://schemas.openxmlformats.org/officeDocument/2006/relationships/image" Target="../media/image31.tiff"/><Relationship Id="rId2" Type="http://schemas.openxmlformats.org/officeDocument/2006/relationships/notesSlide" Target="../notesSlides/notesSlide38.xml"/><Relationship Id="rId16"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png"/><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s://www.ted.com/talks/clint_smith_the_danger_of_silence"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eg"/><Relationship Id="rId7"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86" y="0"/>
            <a:ext cx="7767332" cy="4281715"/>
          </a:xfrm>
          <a:prstGeom prst="rect">
            <a:avLst/>
          </a:prstGeom>
        </p:spPr>
      </p:pic>
      <p:sp>
        <p:nvSpPr>
          <p:cNvPr id="2" name="TextBox 1"/>
          <p:cNvSpPr txBox="1"/>
          <p:nvPr/>
        </p:nvSpPr>
        <p:spPr>
          <a:xfrm>
            <a:off x="987590" y="4686300"/>
            <a:ext cx="7156126" cy="2062103"/>
          </a:xfrm>
          <a:prstGeom prst="rect">
            <a:avLst/>
          </a:prstGeom>
          <a:noFill/>
        </p:spPr>
        <p:txBody>
          <a:bodyPr wrap="none" rtlCol="0">
            <a:spAutoFit/>
          </a:bodyPr>
          <a:lstStyle/>
          <a:p>
            <a:pPr algn="ctr"/>
            <a:r>
              <a:rPr lang="en-US" sz="3200" b="1" dirty="0"/>
              <a:t>Employee Empowerment Strategies</a:t>
            </a:r>
          </a:p>
          <a:p>
            <a:pPr algn="ctr"/>
            <a:r>
              <a:rPr lang="en-US" sz="2400" b="1" dirty="0"/>
              <a:t>(Prosocial Behaviors are Contagious)</a:t>
            </a:r>
          </a:p>
          <a:p>
            <a:pPr algn="ctr"/>
            <a:endParaRPr lang="en-US" sz="2400" b="1" dirty="0"/>
          </a:p>
          <a:p>
            <a:pPr algn="ctr"/>
            <a:endParaRPr lang="en-US" sz="2400" b="1" dirty="0"/>
          </a:p>
          <a:p>
            <a:pPr algn="ct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2769989"/>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Social Norms</a:t>
            </a:r>
          </a:p>
          <a:p>
            <a:pPr marL="1028700" lvl="1" indent="-571500">
              <a:lnSpc>
                <a:spcPct val="150000"/>
              </a:lnSpc>
              <a:buFont typeface="Wingdings" pitchFamily="2" charset="2"/>
              <a:buChar char="Ø"/>
            </a:pPr>
            <a:r>
              <a:rPr lang="en-US" sz="2800" b="1" dirty="0">
                <a:solidFill>
                  <a:schemeClr val="bg1"/>
                </a:solidFill>
              </a:rPr>
              <a:t>Behaviors expected by the community of which one is a member.</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63396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884419" y="1394338"/>
            <a:ext cx="7121236" cy="4868465"/>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Power Dynamics</a:t>
            </a:r>
          </a:p>
          <a:p>
            <a:pPr marL="1028700" lvl="1" indent="-571500">
              <a:lnSpc>
                <a:spcPct val="150000"/>
              </a:lnSpc>
              <a:buFont typeface="Wingdings" pitchFamily="2" charset="2"/>
              <a:buChar char="Ø"/>
            </a:pPr>
            <a:r>
              <a:rPr lang="en-US" sz="2800" b="1" dirty="0">
                <a:solidFill>
                  <a:schemeClr val="bg1"/>
                </a:solidFill>
              </a:rPr>
              <a:t>Every structured system has unevenly distributed power.</a:t>
            </a:r>
          </a:p>
          <a:p>
            <a:pPr marL="1028700" lvl="1" indent="-571500">
              <a:lnSpc>
                <a:spcPct val="150000"/>
              </a:lnSpc>
              <a:buFont typeface="Wingdings" pitchFamily="2" charset="2"/>
              <a:buChar char="Ø"/>
            </a:pPr>
            <a:r>
              <a:rPr lang="en-US" sz="2800" b="1" dirty="0">
                <a:solidFill>
                  <a:schemeClr val="bg1"/>
                </a:solidFill>
              </a:rPr>
              <a:t>Neither good nor bad. Decisions need to be made, experience and seniority may matter.</a:t>
            </a:r>
          </a:p>
          <a:p>
            <a:pPr marL="1028700" lvl="1" indent="-571500">
              <a:lnSpc>
                <a:spcPct val="150000"/>
              </a:lnSpc>
              <a:buFont typeface="Wingdings" pitchFamily="2" charset="2"/>
              <a:buChar char="Ø"/>
            </a:pPr>
            <a:r>
              <a:rPr lang="en-US" sz="2800" b="1" dirty="0">
                <a:solidFill>
                  <a:schemeClr val="bg1"/>
                </a:solidFill>
              </a:rPr>
              <a:t>Access to power is not constant.</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161788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4708981"/>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Privilege</a:t>
            </a:r>
          </a:p>
          <a:p>
            <a:pPr marL="1028700" lvl="1" indent="-571500">
              <a:lnSpc>
                <a:spcPct val="150000"/>
              </a:lnSpc>
              <a:buFont typeface="Wingdings" pitchFamily="2" charset="2"/>
              <a:buChar char="Ø"/>
            </a:pPr>
            <a:r>
              <a:rPr lang="en-US" sz="2800" b="1" dirty="0">
                <a:solidFill>
                  <a:schemeClr val="bg1"/>
                </a:solidFill>
              </a:rPr>
              <a:t>Individuals who are members of the “in group” are more likely to have access to unearned advantages, even if those advantages are not </a:t>
            </a:r>
            <a:r>
              <a:rPr lang="en-US" sz="2800" b="1" dirty="0" err="1">
                <a:solidFill>
                  <a:schemeClr val="bg1"/>
                </a:solidFill>
              </a:rPr>
              <a:t>discrimantory</a:t>
            </a:r>
            <a:r>
              <a:rPr lang="en-US" sz="2800" b="1" dirty="0">
                <a:solidFill>
                  <a:schemeClr val="bg1"/>
                </a:solidFill>
              </a:rPr>
              <a:t>.</a:t>
            </a:r>
          </a:p>
          <a:p>
            <a:pPr marL="1028700" lvl="1" indent="-571500">
              <a:lnSpc>
                <a:spcPct val="150000"/>
              </a:lnSpc>
              <a:buFont typeface="Wingdings" pitchFamily="2" charset="2"/>
              <a:buChar char="Ø"/>
            </a:pPr>
            <a:r>
              <a:rPr lang="en-US" sz="2800" b="1" dirty="0">
                <a:solidFill>
                  <a:schemeClr val="bg1"/>
                </a:solidFill>
              </a:rPr>
              <a:t>Privilege affects power dynamics.</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36065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5355312"/>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err="1">
                <a:solidFill>
                  <a:schemeClr val="bg1"/>
                </a:solidFill>
              </a:rPr>
              <a:t>Microaggressions</a:t>
            </a:r>
            <a:endParaRPr lang="en-US" sz="3200" b="1" dirty="0">
              <a:solidFill>
                <a:schemeClr val="bg1"/>
              </a:solidFill>
            </a:endParaRPr>
          </a:p>
          <a:p>
            <a:pPr marL="1028700" lvl="1" indent="-571500">
              <a:lnSpc>
                <a:spcPct val="150000"/>
              </a:lnSpc>
              <a:buFont typeface="Wingdings" pitchFamily="2" charset="2"/>
              <a:buChar char="Ø"/>
            </a:pPr>
            <a:r>
              <a:rPr lang="en-US" sz="2800" dirty="0">
                <a:solidFill>
                  <a:schemeClr val="bg1"/>
                </a:solidFill>
              </a:rPr>
              <a:t>Brief and commonplace, often daily, verbal, behavioral, or environmental indignities.</a:t>
            </a:r>
          </a:p>
          <a:p>
            <a:pPr marL="1028700" lvl="1" indent="-571500">
              <a:lnSpc>
                <a:spcPct val="150000"/>
              </a:lnSpc>
              <a:buFont typeface="Wingdings" pitchFamily="2" charset="2"/>
              <a:buChar char="Ø"/>
            </a:pPr>
            <a:r>
              <a:rPr lang="en-US" sz="2800" dirty="0">
                <a:solidFill>
                  <a:schemeClr val="bg1"/>
                </a:solidFill>
              </a:rPr>
              <a:t>May be intentional or not.</a:t>
            </a:r>
          </a:p>
          <a:p>
            <a:pPr marL="1028700" lvl="1" indent="-571500">
              <a:lnSpc>
                <a:spcPct val="150000"/>
              </a:lnSpc>
              <a:buFont typeface="Wingdings" pitchFamily="2" charset="2"/>
              <a:buChar char="Ø"/>
            </a:pPr>
            <a:r>
              <a:rPr lang="en-US" sz="2800" dirty="0">
                <a:solidFill>
                  <a:schemeClr val="bg1"/>
                </a:solidFill>
              </a:rPr>
              <a:t>Communicate hostile, derogatory, or negative slights against people with less privilege and power.</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1367989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2769989"/>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Prosocial Behaviors </a:t>
            </a:r>
          </a:p>
          <a:p>
            <a:pPr marL="1028700" lvl="1" indent="-571500">
              <a:lnSpc>
                <a:spcPct val="150000"/>
              </a:lnSpc>
              <a:buFont typeface="Wingdings" pitchFamily="2" charset="2"/>
              <a:buChar char="Ø"/>
            </a:pPr>
            <a:r>
              <a:rPr lang="en-US" sz="2800" b="1" dirty="0">
                <a:solidFill>
                  <a:schemeClr val="bg1"/>
                </a:solidFill>
              </a:rPr>
              <a:t>Behaviors that re-inforce positive interactions among members of a given community.</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150384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4339650"/>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Motivational Interviewing</a:t>
            </a:r>
          </a:p>
          <a:p>
            <a:pPr marL="1028700" lvl="1" indent="-571500">
              <a:lnSpc>
                <a:spcPct val="150000"/>
              </a:lnSpc>
              <a:buFont typeface="Wingdings" pitchFamily="2" charset="2"/>
              <a:buChar char="Ø"/>
            </a:pPr>
            <a:r>
              <a:rPr lang="en-US" sz="2800" b="1" dirty="0">
                <a:solidFill>
                  <a:schemeClr val="bg1"/>
                </a:solidFill>
              </a:rPr>
              <a:t>Asking yourself ”why” and “what”.</a:t>
            </a:r>
          </a:p>
          <a:p>
            <a:pPr marL="1485900" lvl="2" indent="-571500">
              <a:lnSpc>
                <a:spcPct val="150000"/>
              </a:lnSpc>
              <a:buFont typeface="Wingdings" pitchFamily="2" charset="2"/>
              <a:buChar char="Ø"/>
            </a:pPr>
            <a:r>
              <a:rPr lang="en-US" sz="2400" b="1" dirty="0">
                <a:solidFill>
                  <a:schemeClr val="bg1"/>
                </a:solidFill>
              </a:rPr>
              <a:t>”Why am I thinking about saying this?”</a:t>
            </a:r>
          </a:p>
          <a:p>
            <a:pPr marL="1485900" lvl="2" indent="-571500">
              <a:lnSpc>
                <a:spcPct val="150000"/>
              </a:lnSpc>
              <a:buFont typeface="Wingdings" pitchFamily="2" charset="2"/>
              <a:buChar char="Ø"/>
            </a:pPr>
            <a:r>
              <a:rPr lang="en-US" sz="2400" b="1" dirty="0">
                <a:solidFill>
                  <a:schemeClr val="bg1"/>
                </a:solidFill>
              </a:rPr>
              <a:t>”What do I hope to achieve by saying this?”</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206619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018" y="2410691"/>
            <a:ext cx="5032660" cy="1754326"/>
          </a:xfrm>
          <a:prstGeom prst="rect">
            <a:avLst/>
          </a:prstGeom>
          <a:noFill/>
        </p:spPr>
        <p:txBody>
          <a:bodyPr wrap="none" rtlCol="0">
            <a:spAutoFit/>
          </a:bodyPr>
          <a:lstStyle/>
          <a:p>
            <a:pPr algn="ctr"/>
            <a:r>
              <a:rPr lang="en-US" sz="5400" b="1" dirty="0">
                <a:solidFill>
                  <a:schemeClr val="bg1"/>
                </a:solidFill>
              </a:rPr>
              <a:t>TODAY SHOW </a:t>
            </a:r>
            <a:br>
              <a:rPr lang="en-US" sz="5400" b="1" dirty="0">
                <a:solidFill>
                  <a:schemeClr val="bg1"/>
                </a:solidFill>
              </a:rPr>
            </a:br>
            <a:r>
              <a:rPr lang="en-US" sz="5400" b="1" dirty="0">
                <a:solidFill>
                  <a:schemeClr val="bg1"/>
                </a:solidFill>
              </a:rPr>
              <a:t>VIDEO</a:t>
            </a:r>
          </a:p>
        </p:txBody>
      </p:sp>
      <p:grpSp>
        <p:nvGrpSpPr>
          <p:cNvPr id="5" name="Group 4"/>
          <p:cNvGrpSpPr/>
          <p:nvPr/>
        </p:nvGrpSpPr>
        <p:grpSpPr>
          <a:xfrm>
            <a:off x="0" y="0"/>
            <a:ext cx="9143999" cy="6857999"/>
            <a:chOff x="0" y="0"/>
            <a:chExt cx="9143999" cy="6857999"/>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
        <p:nvSpPr>
          <p:cNvPr id="8" name="TextBox 7"/>
          <p:cNvSpPr txBox="1"/>
          <p:nvPr/>
        </p:nvSpPr>
        <p:spPr>
          <a:xfrm>
            <a:off x="5692286" y="6457889"/>
            <a:ext cx="3451714" cy="400110"/>
          </a:xfrm>
          <a:prstGeom prst="rect">
            <a:avLst/>
          </a:prstGeom>
          <a:gradFill>
            <a:gsLst>
              <a:gs pos="39000">
                <a:srgbClr val="006F41"/>
              </a:gs>
              <a:gs pos="0">
                <a:schemeClr val="tx1"/>
              </a:gs>
            </a:gsLst>
            <a:lin ang="2700000" scaled="1"/>
          </a:gradFill>
        </p:spPr>
        <p:txBody>
          <a:bodyPr wrap="none" rtlCol="0">
            <a:spAutoFit/>
          </a:bodyPr>
          <a:lstStyle/>
          <a:p>
            <a:r>
              <a:rPr lang="en-US" sz="2000" b="1" dirty="0">
                <a:solidFill>
                  <a:schemeClr val="bg1"/>
                </a:solidFill>
              </a:rPr>
              <a:t>Simulated Child Abduction</a:t>
            </a:r>
          </a:p>
        </p:txBody>
      </p:sp>
    </p:spTree>
    <p:extLst>
      <p:ext uri="{BB962C8B-B14F-4D97-AF65-F5344CB8AC3E}">
        <p14:creationId xmlns:p14="http://schemas.microsoft.com/office/powerpoint/2010/main" val="392934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1" descr="C:\Documents and Settings\seb7q\Local Settings\Temporary Internet Files\Content.IE5\MR8A5KE2\MCj04414280000[1].png"/>
          <p:cNvPicPr>
            <a:picLocks noGrp="1" noChangeAspect="1" noChangeArrowheads="1"/>
          </p:cNvPicPr>
          <p:nvPr>
            <p:ph idx="1"/>
          </p:nvPr>
        </p:nvPicPr>
        <p:blipFill>
          <a:blip r:embed="rId3" cstate="print"/>
          <a:srcRect/>
          <a:stretch>
            <a:fillRect/>
          </a:stretch>
        </p:blipFill>
        <p:spPr>
          <a:xfrm>
            <a:off x="3048000" y="7937"/>
            <a:ext cx="3124200" cy="3124200"/>
          </a:xfrm>
        </p:spPr>
      </p:pic>
      <p:sp>
        <p:nvSpPr>
          <p:cNvPr id="5" name="Title 1"/>
          <p:cNvSpPr txBox="1">
            <a:spLocks/>
          </p:cNvSpPr>
          <p:nvPr/>
        </p:nvSpPr>
        <p:spPr bwMode="auto">
          <a:xfrm>
            <a:off x="-86591" y="3256450"/>
            <a:ext cx="9393382" cy="2133600"/>
          </a:xfrm>
          <a:prstGeom prst="rect">
            <a:avLst/>
          </a:prstGeom>
          <a:noFill/>
          <a:ln w="9525">
            <a:noFill/>
            <a:miter lim="800000"/>
            <a:headEnd/>
            <a:tailEnd/>
          </a:ln>
        </p:spPr>
        <p:txBody>
          <a:bodyPr anchor="ctr"/>
          <a:lstStyle/>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surprised you?</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do you think you would have done?</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social and cultural identifiers were at play?</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6603" y="7937"/>
            <a:ext cx="2874249" cy="707886"/>
          </a:xfrm>
          <a:prstGeom prst="rect">
            <a:avLst/>
          </a:prstGeom>
          <a:gradFill>
            <a:gsLst>
              <a:gs pos="62000">
                <a:srgbClr val="006F41"/>
              </a:gs>
              <a:gs pos="0">
                <a:schemeClr val="tx1"/>
              </a:gs>
            </a:gsLst>
            <a:lin ang="2700000" scaled="1"/>
          </a:gradFill>
        </p:spPr>
        <p:txBody>
          <a:bodyPr wrap="square" rtlCol="0">
            <a:spAutoFit/>
          </a:bodyPr>
          <a:lstStyle/>
          <a:p>
            <a:r>
              <a:rPr lang="en-US" sz="4000" b="1" dirty="0">
                <a:solidFill>
                  <a:schemeClr val="bg1"/>
                </a:solidFill>
              </a:rPr>
              <a:t>Reflect</a:t>
            </a:r>
            <a:r>
              <a:rPr lang="mr-IN" sz="4000" b="1" dirty="0">
                <a:solidFill>
                  <a:schemeClr val="bg1"/>
                </a:solidFill>
              </a:rPr>
              <a:t>…</a:t>
            </a:r>
            <a:endParaRPr lang="en-US" sz="4000" b="1" dirty="0">
              <a:solidFill>
                <a:schemeClr val="bg1"/>
              </a:solidFill>
            </a:endParaRPr>
          </a:p>
        </p:txBody>
      </p:sp>
    </p:spTree>
    <p:extLst>
      <p:ext uri="{BB962C8B-B14F-4D97-AF65-F5344CB8AC3E}">
        <p14:creationId xmlns:p14="http://schemas.microsoft.com/office/powerpoint/2010/main" val="154041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0183"/>
            <a:ext cx="9144000" cy="6557818"/>
          </a:xfrm>
          <a:prstGeom prst="rect">
            <a:avLst/>
          </a:prstGeom>
        </p:spPr>
      </p:pic>
      <p:sp>
        <p:nvSpPr>
          <p:cNvPr id="5" name="Title 1"/>
          <p:cNvSpPr txBox="1">
            <a:spLocks/>
          </p:cNvSpPr>
          <p:nvPr/>
        </p:nvSpPr>
        <p:spPr bwMode="auto">
          <a:xfrm>
            <a:off x="0" y="0"/>
            <a:ext cx="4716379" cy="665747"/>
          </a:xfrm>
          <a:prstGeom prst="rect">
            <a:avLst/>
          </a:prstGeom>
          <a:gradFill>
            <a:gsLst>
              <a:gs pos="41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dirty="0" err="1">
                <a:solidFill>
                  <a:schemeClr val="bg1"/>
                </a:solidFill>
              </a:rPr>
              <a:t>Microaggressions</a:t>
            </a:r>
            <a:endParaRPr lang="en-US" sz="4000" b="1" dirty="0">
              <a:solidFill>
                <a:schemeClr val="bg1"/>
              </a:solidFill>
            </a:endParaRPr>
          </a:p>
        </p:txBody>
      </p:sp>
    </p:spTree>
    <p:extLst>
      <p:ext uri="{BB962C8B-B14F-4D97-AF65-F5344CB8AC3E}">
        <p14:creationId xmlns:p14="http://schemas.microsoft.com/office/powerpoint/2010/main" val="2094180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0" y="0"/>
            <a:ext cx="2418735" cy="665747"/>
          </a:xfrm>
          <a:prstGeom prst="rect">
            <a:avLst/>
          </a:prstGeom>
          <a:gradFill>
            <a:gsLst>
              <a:gs pos="41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a:solidFill>
                  <a:schemeClr val="bg1"/>
                </a:solidFill>
              </a:rPr>
              <a:t>Scenario</a:t>
            </a:r>
            <a:endParaRPr lang="en-US" sz="4000" b="1" dirty="0">
              <a:solidFill>
                <a:schemeClr val="bg1"/>
              </a:solidFill>
            </a:endParaRPr>
          </a:p>
        </p:txBody>
      </p:sp>
      <p:sp>
        <p:nvSpPr>
          <p:cNvPr id="3" name="TextBox 2"/>
          <p:cNvSpPr txBox="1"/>
          <p:nvPr/>
        </p:nvSpPr>
        <p:spPr>
          <a:xfrm>
            <a:off x="835742" y="1219198"/>
            <a:ext cx="7757652" cy="4524315"/>
          </a:xfrm>
          <a:prstGeom prst="rect">
            <a:avLst/>
          </a:prstGeom>
          <a:noFill/>
        </p:spPr>
        <p:txBody>
          <a:bodyPr wrap="square" rtlCol="0">
            <a:spAutoFit/>
          </a:bodyPr>
          <a:lstStyle/>
          <a:p>
            <a:r>
              <a:rPr lang="en-US" sz="3200" dirty="0">
                <a:solidFill>
                  <a:schemeClr val="bg1"/>
                </a:solidFill>
              </a:rPr>
              <a:t>You walk into the breakroom. </a:t>
            </a:r>
            <a:br>
              <a:rPr lang="en-US" sz="3200" dirty="0">
                <a:solidFill>
                  <a:schemeClr val="bg1"/>
                </a:solidFill>
              </a:rPr>
            </a:br>
            <a:br>
              <a:rPr lang="en-US" sz="3200" dirty="0">
                <a:solidFill>
                  <a:schemeClr val="bg1"/>
                </a:solidFill>
              </a:rPr>
            </a:br>
            <a:r>
              <a:rPr lang="en-US" sz="3200" dirty="0">
                <a:solidFill>
                  <a:schemeClr val="bg1"/>
                </a:solidFill>
              </a:rPr>
              <a:t>Moses is talking about how Ivy hasn't been seen in the office in days and she claims she is teleworking...but she is so slow in answering emails and isn't always available for chat. I guess she’s meeting deadlines but I don't know...seems like she’s not working as hard as we are</a:t>
            </a:r>
            <a:r>
              <a:rPr lang="mr-IN" sz="3200" dirty="0">
                <a:solidFill>
                  <a:schemeClr val="bg1"/>
                </a:solidFill>
              </a:rPr>
              <a:t>…</a:t>
            </a:r>
            <a:endParaRPr lang="en-US" sz="3200" dirty="0">
              <a:solidFill>
                <a:schemeClr val="bg1"/>
              </a:solidFill>
            </a:endParaRPr>
          </a:p>
        </p:txBody>
      </p:sp>
    </p:spTree>
    <p:extLst>
      <p:ext uri="{BB962C8B-B14F-4D97-AF65-F5344CB8AC3E}">
        <p14:creationId xmlns:p14="http://schemas.microsoft.com/office/powerpoint/2010/main" val="70409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4409" y="769013"/>
            <a:ext cx="7889875" cy="5828432"/>
          </a:xfrm>
        </p:spPr>
        <p:txBody>
          <a:bodyPr/>
          <a:lstStyle/>
          <a:p>
            <a:pPr algn="l"/>
            <a:r>
              <a:rPr lang="en-US" sz="2800" cap="small" dirty="0"/>
              <a:t>Tools offered in this training do not address or change reporting obligations regarding illegal harassment or misconduct. </a:t>
            </a:r>
          </a:p>
          <a:p>
            <a:pPr algn="l"/>
            <a:endParaRPr lang="en-US" sz="2800" cap="small" dirty="0"/>
          </a:p>
          <a:p>
            <a:pPr algn="l"/>
            <a:r>
              <a:rPr lang="en-US" sz="2800" cap="small" dirty="0"/>
              <a:t>This training does not offer legal definitions or interpretations of harassment according to any institution’s policy.</a:t>
            </a:r>
          </a:p>
          <a:p>
            <a:pPr algn="l"/>
            <a:endParaRPr lang="en-US" sz="2800" cap="small" dirty="0"/>
          </a:p>
          <a:p>
            <a:pPr algn="l"/>
            <a:r>
              <a:rPr lang="en-US" sz="2800" cap="small" dirty="0"/>
              <a:t>This training is intended to encourage open discussion of these issues.</a:t>
            </a:r>
          </a:p>
        </p:txBody>
      </p:sp>
      <p:sp>
        <p:nvSpPr>
          <p:cNvPr id="3" name="TextBox 2"/>
          <p:cNvSpPr txBox="1"/>
          <p:nvPr/>
        </p:nvSpPr>
        <p:spPr>
          <a:xfrm>
            <a:off x="127819" y="122217"/>
            <a:ext cx="2781531"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Disclaimer</a:t>
            </a:r>
          </a:p>
        </p:txBody>
      </p:sp>
    </p:spTree>
    <p:extLst>
      <p:ext uri="{BB962C8B-B14F-4D97-AF65-F5344CB8AC3E}">
        <p14:creationId xmlns:p14="http://schemas.microsoft.com/office/powerpoint/2010/main" val="123380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shared leadership"/>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3289"/>
          <a:stretch/>
        </p:blipFill>
        <p:spPr bwMode="auto">
          <a:xfrm>
            <a:off x="0" y="-225555"/>
            <a:ext cx="9144000" cy="7083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 y="1"/>
            <a:ext cx="5670883" cy="707886"/>
          </a:xfrm>
          <a:prstGeom prst="rect">
            <a:avLst/>
          </a:prstGeom>
          <a:gradFill>
            <a:gsLst>
              <a:gs pos="48000">
                <a:srgbClr val="006F41"/>
              </a:gs>
              <a:gs pos="0">
                <a:schemeClr val="tx1"/>
              </a:gs>
            </a:gsLst>
            <a:lin ang="2700000" scaled="1"/>
          </a:gradFill>
        </p:spPr>
        <p:txBody>
          <a:bodyPr wrap="square" rtlCol="0">
            <a:spAutoFit/>
          </a:bodyPr>
          <a:lstStyle/>
          <a:p>
            <a:r>
              <a:rPr lang="en-US" sz="4000" b="1" dirty="0">
                <a:solidFill>
                  <a:schemeClr val="bg1"/>
                </a:solidFill>
              </a:rPr>
              <a:t>Individual Leadership</a:t>
            </a:r>
          </a:p>
        </p:txBody>
      </p:sp>
      <p:sp>
        <p:nvSpPr>
          <p:cNvPr id="7" name="TextBox 6"/>
          <p:cNvSpPr txBox="1"/>
          <p:nvPr/>
        </p:nvSpPr>
        <p:spPr>
          <a:xfrm>
            <a:off x="3574847" y="6150114"/>
            <a:ext cx="5569153" cy="707886"/>
          </a:xfrm>
          <a:prstGeom prst="rect">
            <a:avLst/>
          </a:prstGeom>
          <a:gradFill>
            <a:gsLst>
              <a:gs pos="48000">
                <a:srgbClr val="006F41"/>
              </a:gs>
              <a:gs pos="100000">
                <a:schemeClr val="tx1"/>
              </a:gs>
            </a:gsLst>
            <a:lin ang="2700000" scaled="1"/>
          </a:gradFill>
        </p:spPr>
        <p:txBody>
          <a:bodyPr wrap="none" rtlCol="0">
            <a:spAutoFit/>
          </a:bodyPr>
          <a:lstStyle/>
          <a:p>
            <a:r>
              <a:rPr lang="en-US" sz="4000" b="1" dirty="0">
                <a:solidFill>
                  <a:schemeClr val="bg1"/>
                </a:solidFill>
              </a:rPr>
              <a:t>Shared Responsibility</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186713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0" y="0"/>
            <a:ext cx="9144000"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59033154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972836"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BREAK </a:t>
            </a:r>
            <a:r>
              <a:rPr lang="mr-IN" sz="4000" b="1" dirty="0">
                <a:solidFill>
                  <a:schemeClr val="bg1"/>
                </a:solidFill>
              </a:rPr>
              <a:t>–</a:t>
            </a:r>
            <a:r>
              <a:rPr lang="en-US" sz="4000" b="1" dirty="0">
                <a:solidFill>
                  <a:schemeClr val="bg1"/>
                </a:solidFill>
              </a:rPr>
              <a:t> 2 minutes</a:t>
            </a:r>
          </a:p>
        </p:txBody>
      </p:sp>
      <p:pic>
        <p:nvPicPr>
          <p:cNvPr id="8" name="Picture 7"/>
          <p:cNvPicPr>
            <a:picLocks noChangeAspect="1"/>
          </p:cNvPicPr>
          <p:nvPr/>
        </p:nvPicPr>
        <p:blipFill>
          <a:blip r:embed="rId3"/>
          <a:stretch>
            <a:fillRect/>
          </a:stretch>
        </p:blipFill>
        <p:spPr>
          <a:xfrm>
            <a:off x="2261152" y="775915"/>
            <a:ext cx="5238750" cy="3048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845819"/>
            <a:ext cx="3236181" cy="20226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3112" y="2186938"/>
            <a:ext cx="1770888" cy="1604425"/>
          </a:xfrm>
          <a:prstGeom prst="rect">
            <a:avLst/>
          </a:prstGeom>
        </p:spPr>
      </p:pic>
      <p:pic>
        <p:nvPicPr>
          <p:cNvPr id="12" name="Picture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15035" y="5021907"/>
            <a:ext cx="2742900" cy="1853351"/>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26299" y="3814463"/>
            <a:ext cx="3123300" cy="2035732"/>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2375" y="1672283"/>
            <a:ext cx="463842" cy="231921"/>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49598" y="460063"/>
            <a:ext cx="3494402" cy="1747201"/>
          </a:xfrm>
          <a:prstGeom prst="rect">
            <a:avLst/>
          </a:prstGeom>
        </p:spPr>
      </p:pic>
      <p:pic>
        <p:nvPicPr>
          <p:cNvPr id="16" name="Picture 15"/>
          <p:cNvPicPr>
            <a:picLocks noChangeAspect="1"/>
          </p:cNvPicPr>
          <p:nvPr/>
        </p:nvPicPr>
        <p:blipFill>
          <a:blip r:embed="rId3"/>
          <a:stretch>
            <a:fillRect/>
          </a:stretch>
        </p:blipFill>
        <p:spPr>
          <a:xfrm>
            <a:off x="2298370" y="773239"/>
            <a:ext cx="5238750" cy="3048000"/>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6951" y="3424993"/>
            <a:ext cx="2661523" cy="1596914"/>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07523" y="3791363"/>
            <a:ext cx="1336477" cy="699726"/>
          </a:xfrm>
          <a:prstGeom prst="rect">
            <a:avLst/>
          </a:prstGeom>
        </p:spPr>
      </p:pic>
      <p:pic>
        <p:nvPicPr>
          <p:cNvPr id="19" name="Picture 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00568" y="4499984"/>
            <a:ext cx="2167119" cy="925921"/>
          </a:xfrm>
          <a:prstGeom prst="rect">
            <a:avLst/>
          </a:prstGeom>
        </p:spPr>
      </p:pic>
      <p:pic>
        <p:nvPicPr>
          <p:cNvPr id="20" name="Picture 19"/>
          <p:cNvPicPr>
            <a:picLocks noChangeAspect="1"/>
          </p:cNvPicPr>
          <p:nvPr/>
        </p:nvPicPr>
        <p:blipFill>
          <a:blip r:embed="rId13"/>
          <a:stretch>
            <a:fillRect/>
          </a:stretch>
        </p:blipFill>
        <p:spPr>
          <a:xfrm>
            <a:off x="7476405" y="5199710"/>
            <a:ext cx="1667595" cy="1667595"/>
          </a:xfrm>
          <a:prstGeom prst="rect">
            <a:avLst/>
          </a:prstGeom>
        </p:spPr>
      </p:pic>
      <p:pic>
        <p:nvPicPr>
          <p:cNvPr id="21" name="Picture 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82564" y="5425905"/>
            <a:ext cx="1932471" cy="1449353"/>
          </a:xfrm>
          <a:prstGeom prst="rect">
            <a:avLst/>
          </a:prstGeom>
        </p:spPr>
      </p:pic>
      <p:pic>
        <p:nvPicPr>
          <p:cNvPr id="10" name="Picture 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2690273"/>
            <a:ext cx="2616200" cy="2202180"/>
          </a:xfrm>
          <a:prstGeom prst="rect">
            <a:avLst/>
          </a:prstGeom>
        </p:spPr>
      </p:pic>
      <p:pic>
        <p:nvPicPr>
          <p:cNvPr id="1026" name="Picture 2" descr="elated image"/>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1892" y="4413011"/>
            <a:ext cx="2491598" cy="16593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799" y="5393191"/>
            <a:ext cx="2917147" cy="1458162"/>
          </a:xfrm>
          <a:prstGeom prst="rect">
            <a:avLst/>
          </a:prstGeom>
        </p:spPr>
      </p:pic>
    </p:spTree>
    <p:extLst>
      <p:ext uri="{BB962C8B-B14F-4D97-AF65-F5344CB8AC3E}">
        <p14:creationId xmlns:p14="http://schemas.microsoft.com/office/powerpoint/2010/main" val="908704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877291"/>
            <a:ext cx="3429000" cy="3454563"/>
          </a:xfrm>
        </p:spPr>
        <p:txBody>
          <a:bodyPr>
            <a:normAutofit/>
          </a:bodyPr>
          <a:lstStyle/>
          <a:p>
            <a:pPr>
              <a:lnSpc>
                <a:spcPct val="150000"/>
              </a:lnSpc>
              <a:buClr>
                <a:schemeClr val="bg1"/>
              </a:buClr>
              <a:buSzPct val="105000"/>
              <a:buFont typeface="Arial" panose="020B0604020202020204" pitchFamily="34" charset="0"/>
              <a:buChar char="•"/>
            </a:pPr>
            <a:r>
              <a:rPr lang="en-US" sz="4400" dirty="0">
                <a:solidFill>
                  <a:schemeClr val="bg1"/>
                </a:solidFill>
              </a:rPr>
              <a:t>Individual</a:t>
            </a:r>
          </a:p>
          <a:p>
            <a:pPr>
              <a:lnSpc>
                <a:spcPct val="150000"/>
              </a:lnSpc>
              <a:buClr>
                <a:schemeClr val="bg1"/>
              </a:buClr>
              <a:buSzPct val="105000"/>
              <a:buFont typeface="Arial" panose="020B0604020202020204" pitchFamily="34" charset="0"/>
              <a:buChar char="•"/>
            </a:pPr>
            <a:r>
              <a:rPr lang="en-US" sz="4400" dirty="0">
                <a:solidFill>
                  <a:schemeClr val="bg1"/>
                </a:solidFill>
              </a:rPr>
              <a:t>Target</a:t>
            </a:r>
          </a:p>
          <a:p>
            <a:pPr>
              <a:lnSpc>
                <a:spcPct val="150000"/>
              </a:lnSpc>
              <a:buClr>
                <a:schemeClr val="bg1"/>
              </a:buClr>
              <a:buSzPct val="105000"/>
              <a:buFont typeface="Arial" panose="020B0604020202020204" pitchFamily="34" charset="0"/>
              <a:buChar char="•"/>
            </a:pPr>
            <a:r>
              <a:rPr lang="en-US" sz="4400" dirty="0">
                <a:solidFill>
                  <a:schemeClr val="bg1"/>
                </a:solidFill>
              </a:rPr>
              <a:t>Situational</a:t>
            </a:r>
          </a:p>
          <a:p>
            <a:pPr>
              <a:lnSpc>
                <a:spcPct val="150000"/>
              </a:lnSpc>
              <a:buClr>
                <a:schemeClr val="bg1"/>
              </a:buClr>
              <a:buSzPct val="105000"/>
              <a:buFont typeface="Arial" panose="020B0604020202020204" pitchFamily="34" charset="0"/>
              <a:buChar char="•"/>
            </a:pPr>
            <a:endParaRPr lang="en-US" sz="4400" dirty="0">
              <a:solidFill>
                <a:schemeClr val="bg1"/>
              </a:solidFill>
            </a:endParaRPr>
          </a:p>
        </p:txBody>
      </p:sp>
      <p:sp>
        <p:nvSpPr>
          <p:cNvPr id="2" name="Title 1"/>
          <p:cNvSpPr>
            <a:spLocks noGrp="1"/>
          </p:cNvSpPr>
          <p:nvPr>
            <p:ph type="title"/>
          </p:nvPr>
        </p:nvSpPr>
        <p:spPr>
          <a:xfrm>
            <a:off x="1" y="-98"/>
            <a:ext cx="2968752" cy="990600"/>
          </a:xfrm>
          <a:gradFill>
            <a:gsLst>
              <a:gs pos="41000">
                <a:srgbClr val="006F41"/>
              </a:gs>
              <a:gs pos="0">
                <a:schemeClr val="tx1"/>
              </a:gs>
            </a:gsLst>
            <a:lin ang="2700000" scaled="1"/>
          </a:gradFill>
        </p:spPr>
        <p:txBody>
          <a:bodyPr>
            <a:normAutofit/>
          </a:bodyPr>
          <a:lstStyle/>
          <a:p>
            <a:pPr algn="l"/>
            <a:r>
              <a:rPr lang="en-US" sz="4000" b="1" dirty="0">
                <a:solidFill>
                  <a:schemeClr val="bg1"/>
                </a:solidFill>
              </a:rPr>
              <a:t>Variables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custDataLst>
      <p:tags r:id="rId1"/>
    </p:custDataLst>
    <p:extLst>
      <p:ext uri="{BB962C8B-B14F-4D97-AF65-F5344CB8AC3E}">
        <p14:creationId xmlns:p14="http://schemas.microsoft.com/office/powerpoint/2010/main" val="721066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5000">
              <a:srgbClr val="006F41"/>
            </a:gs>
            <a:gs pos="100000">
              <a:schemeClr val="tx1"/>
            </a:gs>
          </a:gsLst>
          <a:lin ang="27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189018"/>
            <a:ext cx="8229600" cy="3657600"/>
          </a:xfrm>
        </p:spPr>
        <p:txBody>
          <a:bodyPr rtlCol="0">
            <a:normAutofit/>
          </a:bodyPr>
          <a:lstStyle/>
          <a:p>
            <a:pPr algn="ctr" eaLnBrk="1" fontAlgn="auto" hangingPunct="1">
              <a:lnSpc>
                <a:spcPct val="150000"/>
              </a:lnSpc>
              <a:spcAft>
                <a:spcPts val="0"/>
              </a:spcAft>
              <a:buFont typeface="Arial" pitchFamily="34" charset="0"/>
              <a:buNone/>
              <a:defRPr/>
            </a:pPr>
            <a:r>
              <a:rPr lang="en-US" sz="4000" b="1" dirty="0">
                <a:solidFill>
                  <a:schemeClr val="bg1"/>
                </a:solidFill>
              </a:rPr>
              <a:t>People are </a:t>
            </a:r>
            <a:r>
              <a:rPr lang="en-US" sz="4400" b="1" dirty="0">
                <a:solidFill>
                  <a:srgbClr val="FFFF00"/>
                </a:solidFill>
              </a:rPr>
              <a:t>less likely </a:t>
            </a:r>
            <a:r>
              <a:rPr lang="en-US" sz="4000" b="1" dirty="0">
                <a:solidFill>
                  <a:schemeClr val="bg1"/>
                </a:solidFill>
              </a:rPr>
              <a:t>to help when they are </a:t>
            </a:r>
            <a:r>
              <a:rPr lang="en-US" sz="4400" b="1" dirty="0">
                <a:solidFill>
                  <a:srgbClr val="FFFF00"/>
                </a:solidFill>
              </a:rPr>
              <a:t>in a group </a:t>
            </a:r>
            <a:r>
              <a:rPr lang="en-US" sz="4000" b="1" dirty="0">
                <a:solidFill>
                  <a:schemeClr val="bg1"/>
                </a:solidFill>
              </a:rPr>
              <a:t>than when they are alone.</a:t>
            </a:r>
          </a:p>
          <a:p>
            <a:pPr eaLnBrk="1" fontAlgn="auto" hangingPunct="1">
              <a:spcAft>
                <a:spcPts val="0"/>
              </a:spcAft>
              <a:buFont typeface="Arial" pitchFamily="34" charset="0"/>
              <a:buNone/>
              <a:defRPr/>
            </a:pPr>
            <a:endParaRPr lang="en-US" dirty="0">
              <a:solidFill>
                <a:schemeClr val="bg1"/>
              </a:solidFill>
            </a:endParaRPr>
          </a:p>
          <a:p>
            <a:pPr eaLnBrk="1" fontAlgn="auto" hangingPunct="1">
              <a:spcAft>
                <a:spcPts val="0"/>
              </a:spcAft>
              <a:buFont typeface="Arial" pitchFamily="34" charset="0"/>
              <a:buNone/>
              <a:defRPr/>
            </a:pPr>
            <a:endParaRPr lang="en-US" dirty="0">
              <a:solidFill>
                <a:schemeClr val="bg1"/>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0" y="1"/>
            <a:ext cx="6522063" cy="707886"/>
          </a:xfrm>
          <a:prstGeom prst="rect">
            <a:avLst/>
          </a:prstGeom>
          <a:gradFill>
            <a:gsLst>
              <a:gs pos="49000">
                <a:srgbClr val="006F41"/>
              </a:gs>
              <a:gs pos="0">
                <a:schemeClr val="tx1"/>
              </a:gs>
            </a:gsLst>
            <a:lin ang="2700000" scaled="1"/>
          </a:gradFill>
        </p:spPr>
        <p:txBody>
          <a:bodyPr wrap="square" rtlCol="0">
            <a:spAutoFit/>
          </a:bodyPr>
          <a:lstStyle/>
          <a:p>
            <a:r>
              <a:rPr lang="en-US" sz="4000" b="1" dirty="0">
                <a:solidFill>
                  <a:schemeClr val="bg1"/>
                </a:solidFill>
              </a:rPr>
              <a:t>The Bystander Effect</a:t>
            </a:r>
          </a:p>
        </p:txBody>
      </p:sp>
    </p:spTree>
    <p:extLst>
      <p:ext uri="{BB962C8B-B14F-4D97-AF65-F5344CB8AC3E}">
        <p14:creationId xmlns:p14="http://schemas.microsoft.com/office/powerpoint/2010/main" val="1341566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5000">
              <a:srgbClr val="006F41"/>
            </a:gs>
            <a:gs pos="100000">
              <a:schemeClr val="tx1"/>
            </a:gs>
          </a:gsLst>
          <a:lin ang="2700000" scaled="1"/>
        </a:gradFill>
        <a:effectLst/>
      </p:bgPr>
    </p:bg>
    <p:spTree>
      <p:nvGrpSpPr>
        <p:cNvPr id="1" name=""/>
        <p:cNvGrpSpPr/>
        <p:nvPr/>
      </p:nvGrpSpPr>
      <p:grpSpPr>
        <a:xfrm>
          <a:off x="0" y="0"/>
          <a:ext cx="0" cy="0"/>
          <a:chOff x="0" y="0"/>
          <a:chExt cx="0" cy="0"/>
        </a:xfrm>
      </p:grpSpPr>
      <p:pic>
        <p:nvPicPr>
          <p:cNvPr id="8" name="Picture 23" descr="C:\Users\seb7q\AppData\Local\Microsoft\Windows\Temporary Internet Files\Content.IE5\67X1TARI\MP900403290[1].jpg"/>
          <p:cNvPicPr>
            <a:picLocks noChangeAspect="1" noChangeArrowheads="1"/>
          </p:cNvPicPr>
          <p:nvPr/>
        </p:nvPicPr>
        <p:blipFill rotWithShape="1">
          <a:blip r:embed="rId3" cstate="print"/>
          <a:srcRect/>
          <a:stretch/>
        </p:blipFill>
        <p:spPr bwMode="auto">
          <a:xfrm>
            <a:off x="0" y="0"/>
            <a:ext cx="9144000" cy="6858000"/>
          </a:xfrm>
          <a:prstGeom prst="rect">
            <a:avLst/>
          </a:prstGeom>
          <a:noFill/>
          <a:ln w="9525">
            <a:noFill/>
            <a:miter lim="800000"/>
            <a:headEnd/>
            <a:tailEnd/>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1" y="-1"/>
            <a:ext cx="6753726" cy="707886"/>
          </a:xfrm>
          <a:prstGeom prst="rect">
            <a:avLst/>
          </a:prstGeom>
          <a:gradFill>
            <a:gsLst>
              <a:gs pos="49000">
                <a:srgbClr val="006F41"/>
              </a:gs>
              <a:gs pos="0">
                <a:schemeClr val="tx1"/>
              </a:gs>
            </a:gsLst>
            <a:lin ang="2700000" scaled="1"/>
          </a:gradFill>
        </p:spPr>
        <p:txBody>
          <a:bodyPr wrap="square" rtlCol="0">
            <a:spAutoFit/>
          </a:bodyPr>
          <a:lstStyle/>
          <a:p>
            <a:r>
              <a:rPr lang="en-US" sz="4000" b="1" dirty="0">
                <a:solidFill>
                  <a:schemeClr val="bg1"/>
                </a:solidFill>
              </a:rPr>
              <a:t>Diffusion of Responsibility</a:t>
            </a:r>
          </a:p>
        </p:txBody>
      </p:sp>
    </p:spTree>
    <p:extLst>
      <p:ext uri="{BB962C8B-B14F-4D97-AF65-F5344CB8AC3E}">
        <p14:creationId xmlns:p14="http://schemas.microsoft.com/office/powerpoint/2010/main" val="1747354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5000">
              <a:srgbClr val="006F41"/>
            </a:gs>
            <a:gs pos="100000">
              <a:schemeClr val="tx1"/>
            </a:gs>
          </a:gsLst>
          <a:lin ang="27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9144000" cy="685800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1" y="3815"/>
            <a:ext cx="2959768" cy="707886"/>
          </a:xfrm>
          <a:prstGeom prst="rect">
            <a:avLst/>
          </a:prstGeom>
          <a:gradFill>
            <a:gsLst>
              <a:gs pos="49000">
                <a:srgbClr val="006F41"/>
              </a:gs>
              <a:gs pos="0">
                <a:schemeClr val="tx1"/>
              </a:gs>
            </a:gsLst>
            <a:lin ang="2700000" scaled="1"/>
          </a:gradFill>
        </p:spPr>
        <p:txBody>
          <a:bodyPr wrap="square" rtlCol="0">
            <a:spAutoFit/>
          </a:bodyPr>
          <a:lstStyle/>
          <a:p>
            <a:r>
              <a:rPr lang="en-US" sz="4000" b="1" dirty="0">
                <a:solidFill>
                  <a:schemeClr val="bg1"/>
                </a:solidFill>
              </a:rPr>
              <a:t>Conformity</a:t>
            </a:r>
          </a:p>
        </p:txBody>
      </p:sp>
    </p:spTree>
    <p:extLst>
      <p:ext uri="{BB962C8B-B14F-4D97-AF65-F5344CB8AC3E}">
        <p14:creationId xmlns:p14="http://schemas.microsoft.com/office/powerpoint/2010/main" val="380093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AutoShape 2" descr="Image result for yes no may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8" name="TextBox 7"/>
          <p:cNvSpPr txBox="1"/>
          <p:nvPr/>
        </p:nvSpPr>
        <p:spPr>
          <a:xfrm>
            <a:off x="6604" y="7937"/>
            <a:ext cx="3160822" cy="769441"/>
          </a:xfrm>
          <a:prstGeom prst="rect">
            <a:avLst/>
          </a:prstGeom>
          <a:gradFill>
            <a:gsLst>
              <a:gs pos="39000">
                <a:srgbClr val="006F41"/>
              </a:gs>
              <a:gs pos="0">
                <a:schemeClr val="tx1"/>
              </a:gs>
            </a:gsLst>
            <a:lin ang="2700000" scaled="1"/>
          </a:gradFill>
        </p:spPr>
        <p:txBody>
          <a:bodyPr wrap="square" rtlCol="0">
            <a:spAutoFit/>
          </a:bodyPr>
          <a:lstStyle/>
          <a:p>
            <a:r>
              <a:rPr lang="en-US" sz="4400" b="1">
                <a:solidFill>
                  <a:schemeClr val="bg1"/>
                </a:solidFill>
              </a:rPr>
              <a:t>Ambiguity</a:t>
            </a:r>
            <a:endParaRPr lang="en-US" sz="4400" b="1" dirty="0">
              <a:solidFill>
                <a:schemeClr val="bg1"/>
              </a:solidFill>
            </a:endParaRPr>
          </a:p>
        </p:txBody>
      </p:sp>
    </p:spTree>
    <p:extLst>
      <p:ext uri="{BB962C8B-B14F-4D97-AF65-F5344CB8AC3E}">
        <p14:creationId xmlns:p14="http://schemas.microsoft.com/office/powerpoint/2010/main" val="238173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bwMode="auto">
          <a:xfrm>
            <a:off x="0" y="1"/>
            <a:ext cx="4138863" cy="631741"/>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3600" b="1" dirty="0">
                <a:solidFill>
                  <a:schemeClr val="bg1"/>
                </a:solidFill>
              </a:rPr>
              <a:t>Willful Blindness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517489"/>
            <a:ext cx="9144000" cy="3922776"/>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104280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ickscrusade.org/img/2014/08/Milgram-experiment-shock-box.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1417" y="-84"/>
            <a:ext cx="7072422" cy="769441"/>
          </a:xfrm>
          <a:prstGeom prst="rect">
            <a:avLst/>
          </a:prstGeom>
          <a:gradFill>
            <a:gsLst>
              <a:gs pos="39000">
                <a:srgbClr val="006F41"/>
              </a:gs>
              <a:gs pos="0">
                <a:schemeClr val="tx1"/>
              </a:gs>
            </a:gsLst>
            <a:lin ang="2700000" scaled="1"/>
          </a:gradFill>
        </p:spPr>
        <p:txBody>
          <a:bodyPr wrap="square" rtlCol="0">
            <a:spAutoFit/>
          </a:bodyPr>
          <a:lstStyle/>
          <a:p>
            <a:r>
              <a:rPr lang="en-US" sz="4400" b="1" dirty="0">
                <a:solidFill>
                  <a:schemeClr val="bg1"/>
                </a:solidFill>
              </a:rPr>
              <a:t>Respect/Fear of Authority</a:t>
            </a:r>
          </a:p>
        </p:txBody>
      </p:sp>
      <p:sp>
        <p:nvSpPr>
          <p:cNvPr id="8" name="Title 1"/>
          <p:cNvSpPr>
            <a:spLocks noGrp="1"/>
          </p:cNvSpPr>
          <p:nvPr>
            <p:ph type="title"/>
          </p:nvPr>
        </p:nvSpPr>
        <p:spPr>
          <a:xfrm>
            <a:off x="228600" y="1728536"/>
            <a:ext cx="8610600" cy="2590800"/>
          </a:xfrm>
          <a:noFill/>
        </p:spPr>
        <p:txBody>
          <a:bodyPr>
            <a:noAutofit/>
          </a:bodyPr>
          <a:lstStyle/>
          <a:p>
            <a:pPr algn="ctr"/>
            <a:r>
              <a:rPr lang="en-US" sz="6000" b="1" dirty="0">
                <a:solidFill>
                  <a:schemeClr val="bg1"/>
                </a:solidFill>
              </a:rPr>
              <a:t>“All evil </a:t>
            </a:r>
            <a:br>
              <a:rPr lang="en-US" sz="6000" b="1" dirty="0">
                <a:solidFill>
                  <a:schemeClr val="bg1"/>
                </a:solidFill>
              </a:rPr>
            </a:br>
            <a:r>
              <a:rPr lang="en-US" sz="6000" b="1" dirty="0">
                <a:solidFill>
                  <a:schemeClr val="bg1"/>
                </a:solidFill>
              </a:rPr>
              <a:t>starts with </a:t>
            </a:r>
            <a:r>
              <a:rPr lang="en-US" sz="6000" b="1" dirty="0">
                <a:solidFill>
                  <a:srgbClr val="FFFF00"/>
                </a:solidFill>
              </a:rPr>
              <a:t>15 volts</a:t>
            </a:r>
            <a:r>
              <a:rPr lang="en-US" sz="6000" b="1" dirty="0">
                <a:solidFill>
                  <a:schemeClr val="bg1"/>
                </a:solidFill>
              </a:rPr>
              <a:t>.” </a:t>
            </a:r>
            <a:br>
              <a:rPr lang="en-US" sz="5400" b="1" dirty="0">
                <a:solidFill>
                  <a:schemeClr val="bg1"/>
                </a:solidFill>
              </a:rPr>
            </a:br>
            <a:r>
              <a:rPr lang="en-US" sz="2000" b="1" i="1" dirty="0">
                <a:solidFill>
                  <a:schemeClr val="bg1"/>
                </a:solidFill>
              </a:rPr>
              <a:t>Philip Zimbardo</a:t>
            </a:r>
            <a:br>
              <a:rPr lang="en-US" sz="1600" b="1" dirty="0">
                <a:solidFill>
                  <a:schemeClr val="bg1"/>
                </a:solidFill>
              </a:rPr>
            </a:br>
            <a:endParaRPr lang="en-US" sz="1600" b="1" i="1" dirty="0">
              <a:solidFill>
                <a:schemeClr val="bg1"/>
              </a:solidFill>
            </a:endParaRPr>
          </a:p>
        </p:txBody>
      </p:sp>
    </p:spTree>
    <p:custDataLst>
      <p:tags r:id="rId1"/>
    </p:custDataLst>
    <p:extLst>
      <p:ext uri="{BB962C8B-B14F-4D97-AF65-F5344CB8AC3E}">
        <p14:creationId xmlns:p14="http://schemas.microsoft.com/office/powerpoint/2010/main" val="82557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4409" y="769013"/>
            <a:ext cx="7889875" cy="5293119"/>
          </a:xfrm>
        </p:spPr>
        <p:txBody>
          <a:bodyPr/>
          <a:lstStyle/>
          <a:p>
            <a:pPr algn="l"/>
            <a:endParaRPr lang="en-US" sz="2800" dirty="0"/>
          </a:p>
          <a:p>
            <a:pPr algn="l"/>
            <a:endParaRPr lang="en-US" sz="2800" dirty="0"/>
          </a:p>
          <a:p>
            <a:pPr algn="l"/>
            <a:r>
              <a:rPr lang="en-US" sz="2800" dirty="0"/>
              <a:t>This is a Brave space to have an open, honest discussion free from judgement and bias. </a:t>
            </a:r>
          </a:p>
          <a:p>
            <a:pPr algn="l"/>
            <a:endParaRPr lang="en-US" sz="2800" dirty="0"/>
          </a:p>
          <a:p>
            <a:pPr algn="l"/>
            <a:r>
              <a:rPr lang="en-US" sz="2800" dirty="0"/>
              <a:t>Anyone unable to step IN with this intention, or anyone who is uncomfortable with open discussion of harassment topics is free to leave. </a:t>
            </a:r>
            <a:r>
              <a:rPr lang="en-US" sz="2800" dirty="0">
                <a:solidFill>
                  <a:srgbClr val="FFFF00"/>
                </a:solidFill>
              </a:rPr>
              <a:t>We will not judge.</a:t>
            </a:r>
          </a:p>
        </p:txBody>
      </p:sp>
      <p:sp>
        <p:nvSpPr>
          <p:cNvPr id="3" name="TextBox 2"/>
          <p:cNvSpPr txBox="1"/>
          <p:nvPr/>
        </p:nvSpPr>
        <p:spPr>
          <a:xfrm>
            <a:off x="68826" y="61127"/>
            <a:ext cx="4349268"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Safety Statement</a:t>
            </a:r>
          </a:p>
        </p:txBody>
      </p:sp>
    </p:spTree>
    <p:extLst>
      <p:ext uri="{BB962C8B-B14F-4D97-AF65-F5344CB8AC3E}">
        <p14:creationId xmlns:p14="http://schemas.microsoft.com/office/powerpoint/2010/main" val="179011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42708" y="680178"/>
            <a:ext cx="5298245"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rPr>
              <a:t>Ability-Mental and/or Physical</a:t>
            </a:r>
          </a:p>
        </p:txBody>
      </p:sp>
      <p:sp>
        <p:nvSpPr>
          <p:cNvPr id="6" name="Rectangle 5"/>
          <p:cNvSpPr/>
          <p:nvPr/>
        </p:nvSpPr>
        <p:spPr>
          <a:xfrm>
            <a:off x="3690358" y="1945626"/>
            <a:ext cx="1913448" cy="1862048"/>
          </a:xfrm>
          <a:prstGeom prst="rect">
            <a:avLst/>
          </a:prstGeom>
          <a:noFill/>
        </p:spPr>
        <p:txBody>
          <a:bodyPr wrap="square" lIns="91440" tIns="45720" rIns="91440" bIns="45720">
            <a:spAutoFit/>
          </a:bodyPr>
          <a:lstStyle/>
          <a:p>
            <a:pPr algn="ctr"/>
            <a:r>
              <a:rPr lang="en-US" sz="115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sp>
        <p:nvSpPr>
          <p:cNvPr id="7" name="Rectangle 6"/>
          <p:cNvSpPr/>
          <p:nvPr/>
        </p:nvSpPr>
        <p:spPr>
          <a:xfrm>
            <a:off x="6055366" y="1324708"/>
            <a:ext cx="864340"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effectLst/>
              </a:rPr>
              <a:t>Age</a:t>
            </a:r>
          </a:p>
        </p:txBody>
      </p:sp>
      <p:sp>
        <p:nvSpPr>
          <p:cNvPr id="8" name="Rectangle 7"/>
          <p:cNvSpPr/>
          <p:nvPr/>
        </p:nvSpPr>
        <p:spPr>
          <a:xfrm>
            <a:off x="1242340" y="1295263"/>
            <a:ext cx="1702710"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rPr>
              <a:t>Ethnicity</a:t>
            </a:r>
          </a:p>
        </p:txBody>
      </p:sp>
      <p:sp>
        <p:nvSpPr>
          <p:cNvPr id="9" name="Rectangle 8"/>
          <p:cNvSpPr/>
          <p:nvPr/>
        </p:nvSpPr>
        <p:spPr>
          <a:xfrm>
            <a:off x="6519441" y="2292630"/>
            <a:ext cx="1443024"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rPr>
              <a:t>Gender</a:t>
            </a:r>
          </a:p>
        </p:txBody>
      </p:sp>
      <p:sp>
        <p:nvSpPr>
          <p:cNvPr id="10" name="Rectangle 9"/>
          <p:cNvSpPr/>
          <p:nvPr/>
        </p:nvSpPr>
        <p:spPr>
          <a:xfrm>
            <a:off x="6428235" y="4358844"/>
            <a:ext cx="1045479"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rPr>
              <a:t>Race</a:t>
            </a:r>
          </a:p>
        </p:txBody>
      </p:sp>
      <p:sp>
        <p:nvSpPr>
          <p:cNvPr id="11" name="Rectangle 10"/>
          <p:cNvSpPr/>
          <p:nvPr/>
        </p:nvSpPr>
        <p:spPr>
          <a:xfrm>
            <a:off x="5683027" y="3240260"/>
            <a:ext cx="3079689"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rPr>
              <a:t>Body Size/Shape</a:t>
            </a:r>
          </a:p>
        </p:txBody>
      </p:sp>
      <p:sp>
        <p:nvSpPr>
          <p:cNvPr id="12" name="Rectangle 11"/>
          <p:cNvSpPr/>
          <p:nvPr/>
        </p:nvSpPr>
        <p:spPr>
          <a:xfrm>
            <a:off x="434308" y="3345059"/>
            <a:ext cx="3360215"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effectLst/>
              </a:rPr>
              <a:t>Sexual Orientation</a:t>
            </a:r>
          </a:p>
        </p:txBody>
      </p:sp>
      <p:sp>
        <p:nvSpPr>
          <p:cNvPr id="13" name="Rectangle 12"/>
          <p:cNvSpPr/>
          <p:nvPr/>
        </p:nvSpPr>
        <p:spPr>
          <a:xfrm>
            <a:off x="637151" y="4342621"/>
            <a:ext cx="4139274"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effectLst/>
              </a:rPr>
              <a:t>Socioeconomic Status</a:t>
            </a:r>
          </a:p>
        </p:txBody>
      </p:sp>
      <p:sp>
        <p:nvSpPr>
          <p:cNvPr id="14" name="Rectangle 13"/>
          <p:cNvSpPr/>
          <p:nvPr/>
        </p:nvSpPr>
        <p:spPr>
          <a:xfrm>
            <a:off x="1356040" y="5406662"/>
            <a:ext cx="6372257" cy="523220"/>
          </a:xfrm>
          <a:prstGeom prst="rect">
            <a:avLst/>
          </a:prstGeom>
          <a:noFill/>
          <a:effectLst/>
        </p:spPr>
        <p:txBody>
          <a:bodyPr wrap="none" lIns="91440" tIns="45720" rIns="91440" bIns="45720">
            <a:spAutoFit/>
          </a:bodyPr>
          <a:lstStyle/>
          <a:p>
            <a:pPr algn="ctr"/>
            <a:r>
              <a:rPr lang="en-US" sz="2800" b="1" cap="none" spc="0" dirty="0">
                <a:ln w="12700">
                  <a:noFill/>
                  <a:prstDash val="solid"/>
                </a:ln>
                <a:solidFill>
                  <a:schemeClr val="bg1"/>
                </a:solidFill>
                <a:effectLst/>
              </a:rPr>
              <a:t>Religious, Social, or Political Beliefs</a:t>
            </a:r>
          </a:p>
        </p:txBody>
      </p:sp>
      <p:sp>
        <p:nvSpPr>
          <p:cNvPr id="15" name="Rectangle 14"/>
          <p:cNvSpPr/>
          <p:nvPr/>
        </p:nvSpPr>
        <p:spPr>
          <a:xfrm>
            <a:off x="285829" y="2353430"/>
            <a:ext cx="2961067" cy="523220"/>
          </a:xfrm>
          <a:prstGeom prst="rect">
            <a:avLst/>
          </a:prstGeom>
          <a:noFill/>
        </p:spPr>
        <p:txBody>
          <a:bodyPr wrap="none" lIns="91440" tIns="45720" rIns="91440" bIns="45720">
            <a:spAutoFit/>
          </a:bodyPr>
          <a:lstStyle/>
          <a:p>
            <a:pPr algn="ctr"/>
            <a:r>
              <a:rPr lang="en-US" sz="2800" b="1" cap="none" spc="0" dirty="0">
                <a:ln w="12700">
                  <a:noFill/>
                  <a:prstDash val="solid"/>
                </a:ln>
                <a:solidFill>
                  <a:schemeClr val="bg1"/>
                </a:solidFill>
                <a:effectLst/>
              </a:rPr>
              <a:t>Internationalism</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18" name="TextBox 17"/>
          <p:cNvSpPr txBox="1"/>
          <p:nvPr/>
        </p:nvSpPr>
        <p:spPr>
          <a:xfrm>
            <a:off x="6603" y="7937"/>
            <a:ext cx="8156737" cy="707886"/>
          </a:xfrm>
          <a:prstGeom prst="rect">
            <a:avLst/>
          </a:prstGeom>
          <a:gradFill>
            <a:gsLst>
              <a:gs pos="62000">
                <a:srgbClr val="006F41"/>
              </a:gs>
              <a:gs pos="0">
                <a:schemeClr val="tx1"/>
              </a:gs>
            </a:gsLst>
            <a:lin ang="2700000" scaled="1"/>
          </a:gradFill>
        </p:spPr>
        <p:txBody>
          <a:bodyPr wrap="square" rtlCol="0">
            <a:spAutoFit/>
          </a:bodyPr>
          <a:lstStyle/>
          <a:p>
            <a:r>
              <a:rPr lang="en-US" sz="4000" b="1" dirty="0">
                <a:solidFill>
                  <a:schemeClr val="bg1"/>
                </a:solidFill>
              </a:rPr>
              <a:t>Social and Cultural Identifiers</a:t>
            </a:r>
          </a:p>
        </p:txBody>
      </p:sp>
    </p:spTree>
    <p:extLst>
      <p:ext uri="{BB962C8B-B14F-4D97-AF65-F5344CB8AC3E}">
        <p14:creationId xmlns:p14="http://schemas.microsoft.com/office/powerpoint/2010/main" val="98271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bg1"/>
                </a:solidFill>
              </a:rPr>
              <a:t>Step 1: </a:t>
            </a:r>
            <a:r>
              <a:rPr lang="en-US" dirty="0">
                <a:solidFill>
                  <a:schemeClr val="bg1"/>
                </a:solidFill>
              </a:rPr>
              <a:t>Write down your identities i.e. your race, ethnicity, gender, sexual orientation, etc.</a:t>
            </a:r>
          </a:p>
          <a:p>
            <a:pPr marL="0" indent="0">
              <a:buNone/>
            </a:pPr>
            <a:r>
              <a:rPr lang="en-US" b="1" dirty="0">
                <a:solidFill>
                  <a:schemeClr val="bg1"/>
                </a:solidFill>
              </a:rPr>
              <a:t>Step 2: </a:t>
            </a:r>
            <a:r>
              <a:rPr lang="en-US" dirty="0">
                <a:solidFill>
                  <a:schemeClr val="bg1"/>
                </a:solidFill>
              </a:rPr>
              <a:t>Which identifiers most strongly have shaped your beliefs and are most likely relevant to you intervening?</a:t>
            </a:r>
          </a:p>
          <a:p>
            <a:pPr marL="0" indent="0">
              <a:buNone/>
            </a:pPr>
            <a:r>
              <a:rPr lang="en-US" b="1" dirty="0">
                <a:solidFill>
                  <a:schemeClr val="bg1"/>
                </a:solidFill>
              </a:rPr>
              <a:t>Step 3: </a:t>
            </a:r>
            <a:r>
              <a:rPr lang="en-US" dirty="0">
                <a:solidFill>
                  <a:schemeClr val="bg1"/>
                </a:solidFill>
              </a:rPr>
              <a:t>Share with one or two people near you.</a:t>
            </a:r>
            <a:endParaRPr lang="en-US" dirty="0"/>
          </a:p>
        </p:txBody>
      </p:sp>
      <p:sp>
        <p:nvSpPr>
          <p:cNvPr id="5" name="TextBox 4"/>
          <p:cNvSpPr txBox="1"/>
          <p:nvPr/>
        </p:nvSpPr>
        <p:spPr>
          <a:xfrm>
            <a:off x="6603" y="7937"/>
            <a:ext cx="8156737" cy="707886"/>
          </a:xfrm>
          <a:prstGeom prst="rect">
            <a:avLst/>
          </a:prstGeom>
          <a:gradFill>
            <a:gsLst>
              <a:gs pos="62000">
                <a:srgbClr val="006F41"/>
              </a:gs>
              <a:gs pos="0">
                <a:schemeClr val="tx1"/>
              </a:gs>
            </a:gsLst>
            <a:lin ang="2700000" scaled="1"/>
          </a:gradFill>
        </p:spPr>
        <p:txBody>
          <a:bodyPr wrap="square" rtlCol="0">
            <a:spAutoFit/>
          </a:bodyPr>
          <a:lstStyle/>
          <a:p>
            <a:r>
              <a:rPr lang="en-US" sz="4000" b="1" dirty="0">
                <a:solidFill>
                  <a:schemeClr val="bg1"/>
                </a:solidFill>
              </a:rPr>
              <a:t>Social and Cultural Identifiers</a:t>
            </a:r>
          </a:p>
        </p:txBody>
      </p:sp>
    </p:spTree>
    <p:extLst>
      <p:ext uri="{BB962C8B-B14F-4D97-AF65-F5344CB8AC3E}">
        <p14:creationId xmlns:p14="http://schemas.microsoft.com/office/powerpoint/2010/main" val="1652557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9700" y="2410691"/>
            <a:ext cx="7571303" cy="1754326"/>
          </a:xfrm>
          <a:prstGeom prst="rect">
            <a:avLst/>
          </a:prstGeom>
          <a:gradFill>
            <a:gsLst>
              <a:gs pos="44000">
                <a:srgbClr val="006F41"/>
              </a:gs>
              <a:gs pos="0">
                <a:schemeClr val="tx1"/>
              </a:gs>
            </a:gsLst>
            <a:lin ang="2700000" scaled="1"/>
          </a:gradFill>
        </p:spPr>
        <p:txBody>
          <a:bodyPr wrap="none" rtlCol="0">
            <a:spAutoFit/>
          </a:bodyPr>
          <a:lstStyle/>
          <a:p>
            <a:pPr algn="ctr"/>
            <a:r>
              <a:rPr lang="en-US" sz="5400" b="1" dirty="0">
                <a:solidFill>
                  <a:schemeClr val="bg1"/>
                </a:solidFill>
              </a:rPr>
              <a:t>DOMESTIC VIOLENCE</a:t>
            </a:r>
            <a:br>
              <a:rPr lang="en-US" sz="5400" b="1" dirty="0">
                <a:solidFill>
                  <a:schemeClr val="bg1"/>
                </a:solidFill>
              </a:rPr>
            </a:br>
            <a:r>
              <a:rPr lang="en-US" sz="5400" b="1" dirty="0">
                <a:solidFill>
                  <a:schemeClr val="bg1"/>
                </a:solidFill>
              </a:rPr>
              <a:t>VIDEO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sp>
        <p:nvSpPr>
          <p:cNvPr id="6" name="TextBox 5"/>
          <p:cNvSpPr txBox="1"/>
          <p:nvPr/>
        </p:nvSpPr>
        <p:spPr>
          <a:xfrm>
            <a:off x="5349880" y="6457890"/>
            <a:ext cx="3794120" cy="400110"/>
          </a:xfrm>
          <a:prstGeom prst="rect">
            <a:avLst/>
          </a:prstGeom>
          <a:gradFill>
            <a:gsLst>
              <a:gs pos="62000">
                <a:srgbClr val="006F41"/>
              </a:gs>
              <a:gs pos="0">
                <a:schemeClr val="tx1"/>
              </a:gs>
            </a:gsLst>
            <a:lin ang="2700000" scaled="1"/>
          </a:gradFill>
        </p:spPr>
        <p:txBody>
          <a:bodyPr wrap="square" rtlCol="0">
            <a:spAutoFit/>
          </a:bodyPr>
          <a:lstStyle/>
          <a:p>
            <a:r>
              <a:rPr lang="en-US" sz="2000" b="1" dirty="0">
                <a:solidFill>
                  <a:schemeClr val="bg1"/>
                </a:solidFill>
              </a:rPr>
              <a:t>Simulated Domestic Violence</a:t>
            </a:r>
          </a:p>
        </p:txBody>
      </p:sp>
    </p:spTree>
    <p:extLst>
      <p:ext uri="{BB962C8B-B14F-4D97-AF65-F5344CB8AC3E}">
        <p14:creationId xmlns:p14="http://schemas.microsoft.com/office/powerpoint/2010/main" val="6948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1" descr="C:\Documents and Settings\seb7q\Local Settings\Temporary Internet Files\Content.IE5\MR8A5KE2\MCj04414280000[1].png"/>
          <p:cNvPicPr>
            <a:picLocks noGrp="1" noChangeAspect="1" noChangeArrowheads="1"/>
          </p:cNvPicPr>
          <p:nvPr>
            <p:ph idx="1"/>
          </p:nvPr>
        </p:nvPicPr>
        <p:blipFill>
          <a:blip r:embed="rId3" cstate="print"/>
          <a:srcRect/>
          <a:stretch>
            <a:fillRect/>
          </a:stretch>
        </p:blipFill>
        <p:spPr>
          <a:xfrm>
            <a:off x="3048000" y="0"/>
            <a:ext cx="3124200" cy="3124200"/>
          </a:xfrm>
        </p:spPr>
      </p:pic>
      <p:sp>
        <p:nvSpPr>
          <p:cNvPr id="5" name="Title 1"/>
          <p:cNvSpPr txBox="1">
            <a:spLocks/>
          </p:cNvSpPr>
          <p:nvPr/>
        </p:nvSpPr>
        <p:spPr bwMode="auto">
          <a:xfrm>
            <a:off x="-86591" y="2900515"/>
            <a:ext cx="9393382" cy="2982417"/>
          </a:xfrm>
          <a:prstGeom prst="rect">
            <a:avLst/>
          </a:prstGeom>
          <a:noFill/>
          <a:ln w="9525">
            <a:noFill/>
            <a:miter lim="800000"/>
            <a:headEnd/>
            <a:tailEnd/>
          </a:ln>
        </p:spPr>
        <p:txBody>
          <a:bodyPr anchor="ctr"/>
          <a:lstStyle/>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surprised you?</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do you think you would have done?</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social and cultural identifiers were at play?</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2929789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6" name="Title 1"/>
          <p:cNvSpPr txBox="1">
            <a:spLocks/>
          </p:cNvSpPr>
          <p:nvPr/>
        </p:nvSpPr>
        <p:spPr bwMode="auto">
          <a:xfrm>
            <a:off x="6981244" y="6504167"/>
            <a:ext cx="216275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0000" lnSpcReduction="2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dirty="0">
                <a:solidFill>
                  <a:schemeClr val="bg1"/>
                </a:solidFill>
              </a:rPr>
              <a:t>Office </a:t>
            </a:r>
            <a:r>
              <a:rPr lang="en-US" sz="2000" b="1" dirty="0" err="1">
                <a:solidFill>
                  <a:schemeClr val="bg1"/>
                </a:solidFill>
              </a:rPr>
              <a:t>microaggressions</a:t>
            </a:r>
            <a:endParaRPr lang="en-US" sz="2000" b="1" dirty="0">
              <a:solidFill>
                <a:schemeClr val="bg1"/>
              </a:solidFill>
            </a:endParaRPr>
          </a:p>
        </p:txBody>
      </p:sp>
      <p:sp>
        <p:nvSpPr>
          <p:cNvPr id="2" name="TextBox 1">
            <a:extLst>
              <a:ext uri="{FF2B5EF4-FFF2-40B4-BE49-F238E27FC236}">
                <a16:creationId xmlns:a16="http://schemas.microsoft.com/office/drawing/2014/main" id="{B2857A77-C57A-A242-8010-06CD049408F9}"/>
              </a:ext>
            </a:extLst>
          </p:cNvPr>
          <p:cNvSpPr txBox="1"/>
          <p:nvPr/>
        </p:nvSpPr>
        <p:spPr>
          <a:xfrm>
            <a:off x="3826042" y="3874168"/>
            <a:ext cx="2249334" cy="369332"/>
          </a:xfrm>
          <a:prstGeom prst="rect">
            <a:avLst/>
          </a:prstGeom>
          <a:noFill/>
        </p:spPr>
        <p:txBody>
          <a:bodyPr wrap="none" rtlCol="0">
            <a:spAutoFit/>
          </a:bodyPr>
          <a:lstStyle/>
          <a:p>
            <a:r>
              <a:rPr lang="en-US" dirty="0"/>
              <a:t>Because we’re busy</a:t>
            </a:r>
          </a:p>
        </p:txBody>
      </p:sp>
    </p:spTree>
    <p:custDataLst>
      <p:tags r:id="rId1"/>
    </p:custDataLst>
    <p:extLst>
      <p:ext uri="{BB962C8B-B14F-4D97-AF65-F5344CB8AC3E}">
        <p14:creationId xmlns:p14="http://schemas.microsoft.com/office/powerpoint/2010/main" val="838145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1" descr="C:\Documents and Settings\seb7q\Local Settings\Temporary Internet Files\Content.IE5\MR8A5KE2\MCj04414280000[1].png"/>
          <p:cNvPicPr>
            <a:picLocks noGrp="1" noChangeAspect="1" noChangeArrowheads="1"/>
          </p:cNvPicPr>
          <p:nvPr>
            <p:ph idx="1"/>
          </p:nvPr>
        </p:nvPicPr>
        <p:blipFill>
          <a:blip r:embed="rId3" cstate="print"/>
          <a:srcRect/>
          <a:stretch>
            <a:fillRect/>
          </a:stretch>
        </p:blipFill>
        <p:spPr>
          <a:xfrm>
            <a:off x="3048000" y="7937"/>
            <a:ext cx="3124200" cy="3124200"/>
          </a:xfrm>
        </p:spPr>
      </p:pic>
      <p:sp>
        <p:nvSpPr>
          <p:cNvPr id="5" name="Title 1"/>
          <p:cNvSpPr txBox="1">
            <a:spLocks/>
          </p:cNvSpPr>
          <p:nvPr/>
        </p:nvSpPr>
        <p:spPr bwMode="auto">
          <a:xfrm>
            <a:off x="-86591" y="3256450"/>
            <a:ext cx="9393382" cy="2133600"/>
          </a:xfrm>
          <a:prstGeom prst="rect">
            <a:avLst/>
          </a:prstGeom>
          <a:noFill/>
          <a:ln w="9525">
            <a:noFill/>
            <a:miter lim="800000"/>
            <a:headEnd/>
            <a:tailEnd/>
          </a:ln>
        </p:spPr>
        <p:txBody>
          <a:bodyPr anchor="ctr"/>
          <a:lstStyle/>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surprised you?</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do you think you would have done?</a:t>
            </a:r>
          </a:p>
          <a:p>
            <a:pPr marL="514350" indent="-514350" eaLnBrk="0" hangingPunct="0">
              <a:lnSpc>
                <a:spcPct val="150000"/>
              </a:lnSpc>
              <a:buFont typeface="+mj-lt"/>
              <a:buAutoNum type="arabicPeriod"/>
              <a:defRPr/>
            </a:pPr>
            <a:r>
              <a:rPr lang="en-US" sz="3200" b="1" dirty="0">
                <a:solidFill>
                  <a:schemeClr val="bg1"/>
                </a:solidFill>
                <a:latin typeface="+mj-lt"/>
                <a:ea typeface="+mj-ea"/>
                <a:cs typeface="+mj-cs"/>
              </a:rPr>
              <a:t>What social and cultural identifiers were at play?</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7" name="TextBox 6"/>
          <p:cNvSpPr txBox="1"/>
          <p:nvPr/>
        </p:nvSpPr>
        <p:spPr>
          <a:xfrm>
            <a:off x="6603" y="7937"/>
            <a:ext cx="2874249" cy="707886"/>
          </a:xfrm>
          <a:prstGeom prst="rect">
            <a:avLst/>
          </a:prstGeom>
          <a:gradFill>
            <a:gsLst>
              <a:gs pos="62000">
                <a:srgbClr val="006F41"/>
              </a:gs>
              <a:gs pos="0">
                <a:schemeClr val="tx1"/>
              </a:gs>
            </a:gsLst>
            <a:lin ang="2700000" scaled="1"/>
          </a:gradFill>
        </p:spPr>
        <p:txBody>
          <a:bodyPr wrap="square" rtlCol="0">
            <a:spAutoFit/>
          </a:bodyPr>
          <a:lstStyle/>
          <a:p>
            <a:r>
              <a:rPr lang="en-US" sz="4000" b="1" dirty="0">
                <a:solidFill>
                  <a:schemeClr val="bg1"/>
                </a:solidFill>
              </a:rPr>
              <a:t>Reflect</a:t>
            </a:r>
            <a:r>
              <a:rPr lang="mr-IN" sz="4000" b="1" dirty="0">
                <a:solidFill>
                  <a:schemeClr val="bg1"/>
                </a:solidFill>
              </a:rPr>
              <a:t>…</a:t>
            </a:r>
            <a:endParaRPr lang="en-US" sz="4000" b="1" dirty="0">
              <a:solidFill>
                <a:schemeClr val="bg1"/>
              </a:solidFill>
            </a:endParaRPr>
          </a:p>
        </p:txBody>
      </p:sp>
    </p:spTree>
    <p:extLst>
      <p:ext uri="{BB962C8B-B14F-4D97-AF65-F5344CB8AC3E}">
        <p14:creationId xmlns:p14="http://schemas.microsoft.com/office/powerpoint/2010/main" val="1949842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972836"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BREAK </a:t>
            </a:r>
            <a:r>
              <a:rPr lang="mr-IN" sz="4000" b="1" dirty="0">
                <a:solidFill>
                  <a:schemeClr val="bg1"/>
                </a:solidFill>
              </a:rPr>
              <a:t>–</a:t>
            </a:r>
            <a:r>
              <a:rPr lang="en-US" sz="4000" b="1" dirty="0">
                <a:solidFill>
                  <a:schemeClr val="bg1"/>
                </a:solidFill>
              </a:rPr>
              <a:t> 5 minutes</a:t>
            </a:r>
          </a:p>
        </p:txBody>
      </p:sp>
      <p:pic>
        <p:nvPicPr>
          <p:cNvPr id="8" name="Picture 7"/>
          <p:cNvPicPr>
            <a:picLocks noChangeAspect="1"/>
          </p:cNvPicPr>
          <p:nvPr/>
        </p:nvPicPr>
        <p:blipFill>
          <a:blip r:embed="rId3"/>
          <a:stretch>
            <a:fillRect/>
          </a:stretch>
        </p:blipFill>
        <p:spPr>
          <a:xfrm>
            <a:off x="2261152" y="775915"/>
            <a:ext cx="5238750" cy="3048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845819"/>
            <a:ext cx="3236181" cy="20226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3112" y="2186938"/>
            <a:ext cx="1770888" cy="1604425"/>
          </a:xfrm>
          <a:prstGeom prst="rect">
            <a:avLst/>
          </a:prstGeom>
        </p:spPr>
      </p:pic>
      <p:pic>
        <p:nvPicPr>
          <p:cNvPr id="12" name="Picture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15035" y="5021907"/>
            <a:ext cx="2742900" cy="1853351"/>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26299" y="3814463"/>
            <a:ext cx="3123300" cy="2035732"/>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2375" y="1672283"/>
            <a:ext cx="463842" cy="231921"/>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49598" y="460063"/>
            <a:ext cx="3494402" cy="1747201"/>
          </a:xfrm>
          <a:prstGeom prst="rect">
            <a:avLst/>
          </a:prstGeom>
        </p:spPr>
      </p:pic>
      <p:pic>
        <p:nvPicPr>
          <p:cNvPr id="16" name="Picture 15"/>
          <p:cNvPicPr>
            <a:picLocks noChangeAspect="1"/>
          </p:cNvPicPr>
          <p:nvPr/>
        </p:nvPicPr>
        <p:blipFill>
          <a:blip r:embed="rId3"/>
          <a:stretch>
            <a:fillRect/>
          </a:stretch>
        </p:blipFill>
        <p:spPr>
          <a:xfrm>
            <a:off x="2298370" y="773239"/>
            <a:ext cx="5238750" cy="3048000"/>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6951" y="3424993"/>
            <a:ext cx="2661523" cy="1596914"/>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07523" y="3791363"/>
            <a:ext cx="1336477" cy="699726"/>
          </a:xfrm>
          <a:prstGeom prst="rect">
            <a:avLst/>
          </a:prstGeom>
        </p:spPr>
      </p:pic>
      <p:pic>
        <p:nvPicPr>
          <p:cNvPr id="19" name="Picture 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00568" y="4499984"/>
            <a:ext cx="2167119" cy="925921"/>
          </a:xfrm>
          <a:prstGeom prst="rect">
            <a:avLst/>
          </a:prstGeom>
        </p:spPr>
      </p:pic>
      <p:pic>
        <p:nvPicPr>
          <p:cNvPr id="20" name="Picture 19"/>
          <p:cNvPicPr>
            <a:picLocks noChangeAspect="1"/>
          </p:cNvPicPr>
          <p:nvPr/>
        </p:nvPicPr>
        <p:blipFill>
          <a:blip r:embed="rId13"/>
          <a:stretch>
            <a:fillRect/>
          </a:stretch>
        </p:blipFill>
        <p:spPr>
          <a:xfrm>
            <a:off x="7476405" y="5199710"/>
            <a:ext cx="1667595" cy="1667595"/>
          </a:xfrm>
          <a:prstGeom prst="rect">
            <a:avLst/>
          </a:prstGeom>
        </p:spPr>
      </p:pic>
      <p:pic>
        <p:nvPicPr>
          <p:cNvPr id="21" name="Picture 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82564" y="5425905"/>
            <a:ext cx="1932471" cy="1449353"/>
          </a:xfrm>
          <a:prstGeom prst="rect">
            <a:avLst/>
          </a:prstGeom>
        </p:spPr>
      </p:pic>
      <p:pic>
        <p:nvPicPr>
          <p:cNvPr id="10" name="Picture 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2690273"/>
            <a:ext cx="2616200" cy="2202180"/>
          </a:xfrm>
          <a:prstGeom prst="rect">
            <a:avLst/>
          </a:prstGeom>
        </p:spPr>
      </p:pic>
      <p:pic>
        <p:nvPicPr>
          <p:cNvPr id="1026" name="Picture 2" descr="elated image"/>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1892" y="4413011"/>
            <a:ext cx="2491598" cy="16593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799" y="5393191"/>
            <a:ext cx="2917147" cy="1458162"/>
          </a:xfrm>
          <a:prstGeom prst="rect">
            <a:avLst/>
          </a:prstGeom>
        </p:spPr>
      </p:pic>
    </p:spTree>
    <p:extLst>
      <p:ext uri="{BB962C8B-B14F-4D97-AF65-F5344CB8AC3E}">
        <p14:creationId xmlns:p14="http://schemas.microsoft.com/office/powerpoint/2010/main" val="2054338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599688"/>
            <a:ext cx="7787640" cy="2177657"/>
          </a:xfrm>
        </p:spPr>
        <p:txBody>
          <a:bodyPr/>
          <a:lstStyle/>
          <a:p>
            <a:pPr algn="ctr">
              <a:lnSpc>
                <a:spcPct val="150000"/>
              </a:lnSpc>
            </a:pPr>
            <a:r>
              <a:rPr lang="en-US" sz="4800" b="1" dirty="0">
                <a:solidFill>
                  <a:schemeClr val="bg1"/>
                </a:solidFill>
              </a:rPr>
              <a:t>From Passive to Active</a:t>
            </a:r>
            <a:br>
              <a:rPr lang="en-US" sz="6000" b="1" dirty="0">
                <a:solidFill>
                  <a:schemeClr val="bg1"/>
                </a:solidFill>
              </a:rPr>
            </a:br>
            <a:r>
              <a:rPr lang="en-US" sz="4000" b="1" i="1" dirty="0">
                <a:solidFill>
                  <a:schemeClr val="bg1"/>
                </a:solidFill>
              </a:rPr>
              <a:t>5 Steps to Intervention</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8551" y="813854"/>
            <a:ext cx="5256431" cy="2806616"/>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4266226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9006" y="2410691"/>
            <a:ext cx="7032694" cy="1754326"/>
          </a:xfrm>
          <a:prstGeom prst="rect">
            <a:avLst/>
          </a:prstGeom>
          <a:noFill/>
        </p:spPr>
        <p:txBody>
          <a:bodyPr wrap="none" rtlCol="0">
            <a:spAutoFit/>
          </a:bodyPr>
          <a:lstStyle/>
          <a:p>
            <a:pPr algn="ctr"/>
            <a:r>
              <a:rPr lang="en-US" sz="5400" b="1" dirty="0">
                <a:solidFill>
                  <a:schemeClr val="bg1"/>
                </a:solidFill>
              </a:rPr>
              <a:t>STEPHEN JACKSON</a:t>
            </a:r>
          </a:p>
          <a:p>
            <a:pPr algn="ctr"/>
            <a:r>
              <a:rPr lang="en-US" sz="5400" b="1" dirty="0">
                <a:solidFill>
                  <a:schemeClr val="bg1"/>
                </a:solidFill>
              </a:rPr>
              <a:t>VIDEO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6" name="TextBox 5"/>
          <p:cNvSpPr txBox="1"/>
          <p:nvPr/>
        </p:nvSpPr>
        <p:spPr>
          <a:xfrm>
            <a:off x="6603" y="7937"/>
            <a:ext cx="8156737" cy="707886"/>
          </a:xfrm>
          <a:prstGeom prst="rect">
            <a:avLst/>
          </a:prstGeom>
          <a:gradFill>
            <a:gsLst>
              <a:gs pos="62000">
                <a:srgbClr val="006F41"/>
              </a:gs>
              <a:gs pos="0">
                <a:schemeClr val="tx1"/>
              </a:gs>
            </a:gsLst>
            <a:lin ang="2700000" scaled="1"/>
          </a:gradFill>
        </p:spPr>
        <p:txBody>
          <a:bodyPr wrap="square" rtlCol="0">
            <a:spAutoFit/>
          </a:bodyPr>
          <a:lstStyle/>
          <a:p>
            <a:r>
              <a:rPr lang="en-US" sz="4000" b="1" dirty="0">
                <a:solidFill>
                  <a:schemeClr val="bg1"/>
                </a:solidFill>
              </a:rPr>
              <a:t>Identifying the Five Steps</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spTree>
    <p:extLst>
      <p:ext uri="{BB962C8B-B14F-4D97-AF65-F5344CB8AC3E}">
        <p14:creationId xmlns:p14="http://schemas.microsoft.com/office/powerpoint/2010/main" val="981331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5407152" cy="762000"/>
          </a:xfrm>
          <a:gradFill>
            <a:gsLst>
              <a:gs pos="44000">
                <a:srgbClr val="006F41"/>
              </a:gs>
              <a:gs pos="0">
                <a:schemeClr val="tx1"/>
              </a:gs>
            </a:gsLst>
            <a:lin ang="2700000" scaled="1"/>
          </a:gradFill>
        </p:spPr>
        <p:txBody>
          <a:bodyPr>
            <a:normAutofit/>
          </a:bodyPr>
          <a:lstStyle/>
          <a:p>
            <a:pPr algn="l"/>
            <a:r>
              <a:rPr lang="en-US" sz="4000" b="1" dirty="0">
                <a:solidFill>
                  <a:schemeClr val="bg1"/>
                </a:solidFill>
              </a:rPr>
              <a:t>The Step UP! Model</a:t>
            </a:r>
          </a:p>
        </p:txBody>
      </p:sp>
      <p:sp>
        <p:nvSpPr>
          <p:cNvPr id="3" name="TextBox 2"/>
          <p:cNvSpPr txBox="1"/>
          <p:nvPr/>
        </p:nvSpPr>
        <p:spPr>
          <a:xfrm>
            <a:off x="6139688" y="5263817"/>
            <a:ext cx="1725152" cy="307777"/>
          </a:xfrm>
          <a:prstGeom prst="rect">
            <a:avLst/>
          </a:prstGeom>
          <a:noFill/>
        </p:spPr>
        <p:txBody>
          <a:bodyPr wrap="none" rtlCol="0">
            <a:spAutoFit/>
          </a:bodyPr>
          <a:lstStyle/>
          <a:p>
            <a:r>
              <a:rPr lang="en-US" sz="1400" b="1" dirty="0"/>
              <a:t>Latane and Darley</a:t>
            </a:r>
          </a:p>
        </p:txBody>
      </p:sp>
      <p:graphicFrame>
        <p:nvGraphicFramePr>
          <p:cNvPr id="8" name="Diagram 7"/>
          <p:cNvGraphicFramePr/>
          <p:nvPr>
            <p:extLst>
              <p:ext uri="{D42A27DB-BD31-4B8C-83A1-F6EECF244321}">
                <p14:modId xmlns:p14="http://schemas.microsoft.com/office/powerpoint/2010/main" val="231661417"/>
              </p:ext>
            </p:extLst>
          </p:nvPr>
        </p:nvGraphicFramePr>
        <p:xfrm>
          <a:off x="1768840" y="119981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custDataLst>
      <p:tags r:id="rId1"/>
    </p:custDataLst>
    <p:extLst>
      <p:ext uri="{BB962C8B-B14F-4D97-AF65-F5344CB8AC3E}">
        <p14:creationId xmlns:p14="http://schemas.microsoft.com/office/powerpoint/2010/main" val="271493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5C8B0-C5FD-CF4E-9547-B22821C8D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126" y="-1"/>
            <a:ext cx="5666874" cy="3603117"/>
          </a:xfrm>
          <a:prstGeom prst="rect">
            <a:avLst/>
          </a:prstGeom>
        </p:spPr>
      </p:pic>
      <p:pic>
        <p:nvPicPr>
          <p:cNvPr id="5" name="Picture 4">
            <a:extLst>
              <a:ext uri="{FF2B5EF4-FFF2-40B4-BE49-F238E27FC236}">
                <a16:creationId xmlns:a16="http://schemas.microsoft.com/office/drawing/2014/main" id="{FA1C6681-F96B-B847-8AC4-77952483A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379" y="2286000"/>
            <a:ext cx="3284827" cy="4590151"/>
          </a:xfrm>
          <a:prstGeom prst="rect">
            <a:avLst/>
          </a:prstGeom>
        </p:spPr>
      </p:pic>
      <p:sp>
        <p:nvSpPr>
          <p:cNvPr id="2" name="Text Placeholder 1"/>
          <p:cNvSpPr>
            <a:spLocks noGrp="1"/>
          </p:cNvSpPr>
          <p:nvPr>
            <p:ph type="body" sz="quarter" idx="10"/>
          </p:nvPr>
        </p:nvSpPr>
        <p:spPr>
          <a:xfrm>
            <a:off x="554409" y="769013"/>
            <a:ext cx="7889875" cy="5828432"/>
          </a:xfrm>
        </p:spPr>
        <p:txBody>
          <a:bodyPr/>
          <a:lstStyle/>
          <a:p>
            <a:pPr algn="l"/>
            <a:endParaRPr lang="en-US" sz="2800" cap="small" dirty="0"/>
          </a:p>
        </p:txBody>
      </p:sp>
      <p:sp>
        <p:nvSpPr>
          <p:cNvPr id="3" name="TextBox 2"/>
          <p:cNvSpPr txBox="1"/>
          <p:nvPr/>
        </p:nvSpPr>
        <p:spPr>
          <a:xfrm>
            <a:off x="127819" y="122217"/>
            <a:ext cx="2520242"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About Me</a:t>
            </a:r>
          </a:p>
        </p:txBody>
      </p:sp>
      <p:pic>
        <p:nvPicPr>
          <p:cNvPr id="6" name="Picture 5">
            <a:extLst>
              <a:ext uri="{FF2B5EF4-FFF2-40B4-BE49-F238E27FC236}">
                <a16:creationId xmlns:a16="http://schemas.microsoft.com/office/drawing/2014/main" id="{36168869-CBE7-AA4F-91E6-A5997C590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0946" y="3614928"/>
            <a:ext cx="4876800" cy="3243072"/>
          </a:xfrm>
          <a:prstGeom prst="rect">
            <a:avLst/>
          </a:prstGeom>
        </p:spPr>
      </p:pic>
      <p:pic>
        <p:nvPicPr>
          <p:cNvPr id="7" name="Picture 6">
            <a:extLst>
              <a:ext uri="{FF2B5EF4-FFF2-40B4-BE49-F238E27FC236}">
                <a16:creationId xmlns:a16="http://schemas.microsoft.com/office/drawing/2014/main" id="{5F05E8CC-6B87-DC45-AC90-94621F657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07" y="3889868"/>
            <a:ext cx="2109229" cy="2968132"/>
          </a:xfrm>
          <a:prstGeom prst="rect">
            <a:avLst/>
          </a:prstGeom>
        </p:spPr>
      </p:pic>
      <p:pic>
        <p:nvPicPr>
          <p:cNvPr id="8" name="Picture 7">
            <a:extLst>
              <a:ext uri="{FF2B5EF4-FFF2-40B4-BE49-F238E27FC236}">
                <a16:creationId xmlns:a16="http://schemas.microsoft.com/office/drawing/2014/main" id="{E00A2007-6584-B141-8A87-4A4D6F0003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69013"/>
            <a:ext cx="4742040" cy="3120855"/>
          </a:xfrm>
          <a:prstGeom prst="rect">
            <a:avLst/>
          </a:prstGeom>
        </p:spPr>
      </p:pic>
    </p:spTree>
    <p:extLst>
      <p:ext uri="{BB962C8B-B14F-4D97-AF65-F5344CB8AC3E}">
        <p14:creationId xmlns:p14="http://schemas.microsoft.com/office/powerpoint/2010/main" val="3663413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0616" y="2410691"/>
            <a:ext cx="4609468" cy="1754326"/>
          </a:xfrm>
          <a:prstGeom prst="rect">
            <a:avLst/>
          </a:prstGeom>
          <a:noFill/>
        </p:spPr>
        <p:txBody>
          <a:bodyPr wrap="none" rtlCol="0">
            <a:spAutoFit/>
          </a:bodyPr>
          <a:lstStyle/>
          <a:p>
            <a:pPr algn="ctr"/>
            <a:r>
              <a:rPr lang="en-US" sz="5400" b="1" dirty="0">
                <a:solidFill>
                  <a:schemeClr val="bg1"/>
                </a:solidFill>
              </a:rPr>
              <a:t>AWARENESS</a:t>
            </a:r>
            <a:br>
              <a:rPr lang="en-US" sz="5400" b="1" dirty="0">
                <a:solidFill>
                  <a:schemeClr val="bg1"/>
                </a:solidFill>
              </a:rPr>
            </a:br>
            <a:r>
              <a:rPr lang="en-US" sz="5400" b="1" dirty="0">
                <a:solidFill>
                  <a:schemeClr val="bg1"/>
                </a:solidFill>
              </a:rPr>
              <a:t>VIDEO</a:t>
            </a:r>
          </a:p>
        </p:txBody>
      </p:sp>
      <p:sp>
        <p:nvSpPr>
          <p:cNvPr id="7" name="Title 1"/>
          <p:cNvSpPr txBox="1">
            <a:spLocks/>
          </p:cNvSpPr>
          <p:nvPr/>
        </p:nvSpPr>
        <p:spPr bwMode="auto">
          <a:xfrm>
            <a:off x="0" y="8801"/>
            <a:ext cx="5407152" cy="762000"/>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dirty="0">
                <a:solidFill>
                  <a:schemeClr val="bg1"/>
                </a:solidFill>
              </a:rPr>
              <a:t>1. Notice the Event</a:t>
            </a:r>
          </a:p>
        </p:txBody>
      </p:sp>
      <p:sp>
        <p:nvSpPr>
          <p:cNvPr id="5" name="Title 1"/>
          <p:cNvSpPr txBox="1">
            <a:spLocks/>
          </p:cNvSpPr>
          <p:nvPr/>
        </p:nvSpPr>
        <p:spPr bwMode="auto">
          <a:xfrm>
            <a:off x="7950" y="6504166"/>
            <a:ext cx="216275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dirty="0">
                <a:solidFill>
                  <a:schemeClr val="bg1"/>
                </a:solidFill>
              </a:rPr>
              <a:t>Awareness Test</a:t>
            </a:r>
          </a:p>
        </p:txBody>
      </p:sp>
    </p:spTree>
    <p:extLst>
      <p:ext uri="{BB962C8B-B14F-4D97-AF65-F5344CB8AC3E}">
        <p14:creationId xmlns:p14="http://schemas.microsoft.com/office/powerpoint/2010/main" val="3716268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 y="8801"/>
            <a:ext cx="8229601" cy="762000"/>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dirty="0">
                <a:solidFill>
                  <a:schemeClr val="bg1"/>
                </a:solidFill>
              </a:rPr>
              <a:t>2. Interpret it as a Problem</a:t>
            </a:r>
          </a:p>
        </p:txBody>
      </p:sp>
      <p:sp>
        <p:nvSpPr>
          <p:cNvPr id="5" name="Title 1"/>
          <p:cNvSpPr txBox="1">
            <a:spLocks/>
          </p:cNvSpPr>
          <p:nvPr/>
        </p:nvSpPr>
        <p:spPr bwMode="auto">
          <a:xfrm>
            <a:off x="7950" y="6504166"/>
            <a:ext cx="191626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a:solidFill>
                  <a:schemeClr val="bg1"/>
                </a:solidFill>
              </a:rPr>
              <a:t>Legally Blonde</a:t>
            </a:r>
            <a:endParaRPr lang="en-US" sz="2000" b="1" dirty="0">
              <a:solidFill>
                <a:schemeClr val="bg1"/>
              </a:solidFill>
            </a:endParaRPr>
          </a:p>
        </p:txBody>
      </p:sp>
    </p:spTree>
    <p:extLst>
      <p:ext uri="{BB962C8B-B14F-4D97-AF65-F5344CB8AC3E}">
        <p14:creationId xmlns:p14="http://schemas.microsoft.com/office/powerpoint/2010/main" val="1448490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 y="780"/>
            <a:ext cx="9144001" cy="762000"/>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b="1" dirty="0">
                <a:solidFill>
                  <a:schemeClr val="bg1"/>
                </a:solidFill>
              </a:rPr>
              <a:t>3. Assume Personal Responsibility</a:t>
            </a:r>
          </a:p>
        </p:txBody>
      </p:sp>
      <p:sp>
        <p:nvSpPr>
          <p:cNvPr id="5" name="Title 1"/>
          <p:cNvSpPr txBox="1">
            <a:spLocks/>
          </p:cNvSpPr>
          <p:nvPr/>
        </p:nvSpPr>
        <p:spPr bwMode="auto">
          <a:xfrm>
            <a:off x="7950" y="6504166"/>
            <a:ext cx="216275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0000" lnSpcReduction="2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dirty="0">
                <a:solidFill>
                  <a:schemeClr val="bg1"/>
                </a:solidFill>
              </a:rPr>
              <a:t>Rescuing a motorcyclist</a:t>
            </a:r>
          </a:p>
        </p:txBody>
      </p:sp>
    </p:spTree>
    <p:extLst>
      <p:ext uri="{BB962C8B-B14F-4D97-AF65-F5344CB8AC3E}">
        <p14:creationId xmlns:p14="http://schemas.microsoft.com/office/powerpoint/2010/main" val="1998735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6873" y="3325091"/>
            <a:ext cx="1287532" cy="369332"/>
          </a:xfrm>
          <a:prstGeom prst="rect">
            <a:avLst/>
          </a:prstGeom>
          <a:noFill/>
        </p:spPr>
        <p:txBody>
          <a:bodyPr wrap="none" rtlCol="0">
            <a:spAutoFit/>
          </a:bodyPr>
          <a:lstStyle/>
          <a:p>
            <a:r>
              <a:rPr lang="en-US" dirty="0"/>
              <a:t>Matt Lauer</a:t>
            </a:r>
          </a:p>
        </p:txBody>
      </p:sp>
      <p:sp>
        <p:nvSpPr>
          <p:cNvPr id="7" name="Title 1"/>
          <p:cNvSpPr txBox="1">
            <a:spLocks/>
          </p:cNvSpPr>
          <p:nvPr/>
        </p:nvSpPr>
        <p:spPr bwMode="auto">
          <a:xfrm>
            <a:off x="-1" y="780"/>
            <a:ext cx="9144001" cy="762000"/>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dirty="0">
                <a:solidFill>
                  <a:schemeClr val="bg1"/>
                </a:solidFill>
              </a:rPr>
              <a:t>4. Know how to Help</a:t>
            </a:r>
          </a:p>
        </p:txBody>
      </p:sp>
      <p:sp>
        <p:nvSpPr>
          <p:cNvPr id="5" name="Title 1"/>
          <p:cNvSpPr txBox="1">
            <a:spLocks/>
          </p:cNvSpPr>
          <p:nvPr/>
        </p:nvSpPr>
        <p:spPr bwMode="auto">
          <a:xfrm>
            <a:off x="7950" y="6504166"/>
            <a:ext cx="216275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lnSpcReduction="1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dirty="0">
                <a:solidFill>
                  <a:schemeClr val="bg1"/>
                </a:solidFill>
              </a:rPr>
              <a:t>Matt Lauer</a:t>
            </a:r>
          </a:p>
        </p:txBody>
      </p:sp>
    </p:spTree>
    <p:extLst>
      <p:ext uri="{BB962C8B-B14F-4D97-AF65-F5344CB8AC3E}">
        <p14:creationId xmlns:p14="http://schemas.microsoft.com/office/powerpoint/2010/main" val="3238905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58718" y="2410691"/>
            <a:ext cx="3493265" cy="1754326"/>
          </a:xfrm>
          <a:prstGeom prst="rect">
            <a:avLst/>
          </a:prstGeom>
          <a:noFill/>
        </p:spPr>
        <p:txBody>
          <a:bodyPr wrap="none" rtlCol="0">
            <a:spAutoFit/>
          </a:bodyPr>
          <a:lstStyle/>
          <a:p>
            <a:pPr algn="ctr"/>
            <a:r>
              <a:rPr lang="en-US" sz="5400" b="1" dirty="0">
                <a:solidFill>
                  <a:schemeClr val="bg1"/>
                </a:solidFill>
              </a:rPr>
              <a:t>3 WOMEN</a:t>
            </a:r>
            <a:br>
              <a:rPr lang="en-US" sz="5400" b="1" dirty="0">
                <a:solidFill>
                  <a:schemeClr val="bg1"/>
                </a:solidFill>
              </a:rPr>
            </a:br>
            <a:r>
              <a:rPr lang="en-US" sz="5400" b="1" dirty="0">
                <a:solidFill>
                  <a:schemeClr val="bg1"/>
                </a:solidFill>
              </a:rPr>
              <a:t>VIDEO</a:t>
            </a:r>
          </a:p>
        </p:txBody>
      </p:sp>
      <p:sp>
        <p:nvSpPr>
          <p:cNvPr id="7" name="Title 1"/>
          <p:cNvSpPr txBox="1">
            <a:spLocks/>
          </p:cNvSpPr>
          <p:nvPr/>
        </p:nvSpPr>
        <p:spPr bwMode="auto">
          <a:xfrm>
            <a:off x="-1" y="779"/>
            <a:ext cx="9144001" cy="769241"/>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75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4000" b="1" dirty="0">
                <a:solidFill>
                  <a:schemeClr val="bg1"/>
                </a:solidFill>
              </a:rPr>
              <a:t>5. Implement the Help. </a:t>
            </a:r>
            <a:r>
              <a:rPr lang="en-US" sz="4000" b="1" dirty="0" err="1">
                <a:solidFill>
                  <a:schemeClr val="bg1"/>
                </a:solidFill>
              </a:rPr>
              <a:t>StepUp</a:t>
            </a:r>
            <a:r>
              <a:rPr lang="en-US" sz="4000" b="1" dirty="0">
                <a:solidFill>
                  <a:schemeClr val="bg1"/>
                </a:solidFill>
              </a:rPr>
              <a:t>!</a:t>
            </a:r>
          </a:p>
        </p:txBody>
      </p:sp>
      <p:sp>
        <p:nvSpPr>
          <p:cNvPr id="5" name="Title 1"/>
          <p:cNvSpPr txBox="1">
            <a:spLocks/>
          </p:cNvSpPr>
          <p:nvPr/>
        </p:nvSpPr>
        <p:spPr bwMode="auto">
          <a:xfrm>
            <a:off x="7950" y="6504166"/>
            <a:ext cx="2162756" cy="353833"/>
          </a:xfrm>
          <a:prstGeom prst="rect">
            <a:avLst/>
          </a:prstGeom>
          <a:gradFill>
            <a:gsLst>
              <a:gs pos="44000">
                <a:srgbClr val="006F41"/>
              </a:gs>
              <a:gs pos="0">
                <a:schemeClr val="tx1"/>
              </a:gs>
            </a:gsLst>
            <a:lin ang="2700000" scaled="1"/>
          </a:grad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0000" lnSpcReduction="20000"/>
          </a:bodyPr>
          <a:lst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pitchFamily="34"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pitchFamily="34" charset="0"/>
              </a:defRPr>
            </a:lvl6pPr>
            <a:lvl7pPr marL="914400" algn="ctr" defTabSz="457200" rtl="0" eaLnBrk="1" fontAlgn="base" hangingPunct="1">
              <a:spcBef>
                <a:spcPct val="0"/>
              </a:spcBef>
              <a:spcAft>
                <a:spcPct val="0"/>
              </a:spcAft>
              <a:defRPr sz="4400">
                <a:solidFill>
                  <a:schemeClr val="tx1"/>
                </a:solidFill>
                <a:latin typeface="Arial" pitchFamily="34" charset="0"/>
              </a:defRPr>
            </a:lvl7pPr>
            <a:lvl8pPr marL="1371600" algn="ctr" defTabSz="457200" rtl="0" eaLnBrk="1" fontAlgn="base" hangingPunct="1">
              <a:spcBef>
                <a:spcPct val="0"/>
              </a:spcBef>
              <a:spcAft>
                <a:spcPct val="0"/>
              </a:spcAft>
              <a:defRPr sz="4400">
                <a:solidFill>
                  <a:schemeClr val="tx1"/>
                </a:solidFill>
                <a:latin typeface="Arial" pitchFamily="34" charset="0"/>
              </a:defRPr>
            </a:lvl8pPr>
            <a:lvl9pPr marL="1828800" algn="ctr" defTabSz="457200" rtl="0" eaLnBrk="1" fontAlgn="base" hangingPunct="1">
              <a:spcBef>
                <a:spcPct val="0"/>
              </a:spcBef>
              <a:spcAft>
                <a:spcPct val="0"/>
              </a:spcAft>
              <a:defRPr sz="4400">
                <a:solidFill>
                  <a:schemeClr val="tx1"/>
                </a:solidFill>
                <a:latin typeface="Arial" pitchFamily="34" charset="0"/>
              </a:defRPr>
            </a:lvl9pPr>
          </a:lstStyle>
          <a:p>
            <a:pPr algn="l"/>
            <a:r>
              <a:rPr lang="en-US" sz="2000" b="1" dirty="0">
                <a:solidFill>
                  <a:schemeClr val="bg1"/>
                </a:solidFill>
              </a:rPr>
              <a:t>Foiled Date-rape attempt</a:t>
            </a:r>
          </a:p>
        </p:txBody>
      </p:sp>
    </p:spTree>
    <p:extLst>
      <p:ext uri="{BB962C8B-B14F-4D97-AF65-F5344CB8AC3E}">
        <p14:creationId xmlns:p14="http://schemas.microsoft.com/office/powerpoint/2010/main" val="73577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972836"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BREAK </a:t>
            </a:r>
            <a:r>
              <a:rPr lang="mr-IN" sz="4000" b="1" dirty="0">
                <a:solidFill>
                  <a:schemeClr val="bg1"/>
                </a:solidFill>
              </a:rPr>
              <a:t>–</a:t>
            </a:r>
            <a:r>
              <a:rPr lang="en-US" sz="4000" b="1" dirty="0">
                <a:solidFill>
                  <a:schemeClr val="bg1"/>
                </a:solidFill>
              </a:rPr>
              <a:t> 5 minutes</a:t>
            </a:r>
          </a:p>
        </p:txBody>
      </p:sp>
      <p:pic>
        <p:nvPicPr>
          <p:cNvPr id="8" name="Picture 7"/>
          <p:cNvPicPr>
            <a:picLocks noChangeAspect="1"/>
          </p:cNvPicPr>
          <p:nvPr/>
        </p:nvPicPr>
        <p:blipFill>
          <a:blip r:embed="rId3"/>
          <a:stretch>
            <a:fillRect/>
          </a:stretch>
        </p:blipFill>
        <p:spPr>
          <a:xfrm>
            <a:off x="2261152" y="775915"/>
            <a:ext cx="5238750" cy="3048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845819"/>
            <a:ext cx="3236181" cy="202261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73112" y="2186938"/>
            <a:ext cx="1770888" cy="1604425"/>
          </a:xfrm>
          <a:prstGeom prst="rect">
            <a:avLst/>
          </a:prstGeom>
        </p:spPr>
      </p:pic>
      <p:pic>
        <p:nvPicPr>
          <p:cNvPr id="12" name="Picture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15035" y="5021907"/>
            <a:ext cx="2742900" cy="1853351"/>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26299" y="3814463"/>
            <a:ext cx="3123300" cy="2035732"/>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2375" y="1672283"/>
            <a:ext cx="463842" cy="231921"/>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49598" y="460063"/>
            <a:ext cx="3494402" cy="1747201"/>
          </a:xfrm>
          <a:prstGeom prst="rect">
            <a:avLst/>
          </a:prstGeom>
        </p:spPr>
      </p:pic>
      <p:pic>
        <p:nvPicPr>
          <p:cNvPr id="16" name="Picture 15"/>
          <p:cNvPicPr>
            <a:picLocks noChangeAspect="1"/>
          </p:cNvPicPr>
          <p:nvPr/>
        </p:nvPicPr>
        <p:blipFill>
          <a:blip r:embed="rId3"/>
          <a:stretch>
            <a:fillRect/>
          </a:stretch>
        </p:blipFill>
        <p:spPr>
          <a:xfrm>
            <a:off x="2298370" y="773239"/>
            <a:ext cx="5238750" cy="3048000"/>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6951" y="3424993"/>
            <a:ext cx="2661523" cy="1596914"/>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07523" y="3791363"/>
            <a:ext cx="1336477" cy="699726"/>
          </a:xfrm>
          <a:prstGeom prst="rect">
            <a:avLst/>
          </a:prstGeom>
        </p:spPr>
      </p:pic>
      <p:pic>
        <p:nvPicPr>
          <p:cNvPr id="19" name="Picture 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00568" y="4499984"/>
            <a:ext cx="2167119" cy="925921"/>
          </a:xfrm>
          <a:prstGeom prst="rect">
            <a:avLst/>
          </a:prstGeom>
        </p:spPr>
      </p:pic>
      <p:pic>
        <p:nvPicPr>
          <p:cNvPr id="20" name="Picture 19"/>
          <p:cNvPicPr>
            <a:picLocks noChangeAspect="1"/>
          </p:cNvPicPr>
          <p:nvPr/>
        </p:nvPicPr>
        <p:blipFill>
          <a:blip r:embed="rId13"/>
          <a:stretch>
            <a:fillRect/>
          </a:stretch>
        </p:blipFill>
        <p:spPr>
          <a:xfrm>
            <a:off x="7476405" y="5199710"/>
            <a:ext cx="1667595" cy="1667595"/>
          </a:xfrm>
          <a:prstGeom prst="rect">
            <a:avLst/>
          </a:prstGeom>
        </p:spPr>
      </p:pic>
      <p:pic>
        <p:nvPicPr>
          <p:cNvPr id="21" name="Picture 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82564" y="5425905"/>
            <a:ext cx="1932471" cy="1449353"/>
          </a:xfrm>
          <a:prstGeom prst="rect">
            <a:avLst/>
          </a:prstGeom>
        </p:spPr>
      </p:pic>
      <p:pic>
        <p:nvPicPr>
          <p:cNvPr id="10" name="Picture 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0" y="2690273"/>
            <a:ext cx="2616200" cy="2202180"/>
          </a:xfrm>
          <a:prstGeom prst="rect">
            <a:avLst/>
          </a:prstGeom>
        </p:spPr>
      </p:pic>
      <p:pic>
        <p:nvPicPr>
          <p:cNvPr id="1026" name="Picture 2" descr="elated image"/>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1892" y="4413011"/>
            <a:ext cx="2491598" cy="16593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799" y="5393191"/>
            <a:ext cx="2917147" cy="1458162"/>
          </a:xfrm>
          <a:prstGeom prst="rect">
            <a:avLst/>
          </a:prstGeom>
        </p:spPr>
      </p:pic>
    </p:spTree>
    <p:extLst>
      <p:ext uri="{BB962C8B-B14F-4D97-AF65-F5344CB8AC3E}">
        <p14:creationId xmlns:p14="http://schemas.microsoft.com/office/powerpoint/2010/main" val="918637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b="1" dirty="0">
              <a:solidFill>
                <a:schemeClr val="bg1"/>
              </a:solidFill>
            </a:endParaRPr>
          </a:p>
          <a:p>
            <a:pPr lvl="1"/>
            <a:r>
              <a:rPr lang="en-US" b="1" dirty="0">
                <a:solidFill>
                  <a:schemeClr val="bg1"/>
                </a:solidFill>
              </a:rPr>
              <a:t>Watch your first thoughts</a:t>
            </a:r>
          </a:p>
          <a:p>
            <a:pPr lvl="1"/>
            <a:r>
              <a:rPr lang="en-US" b="1" dirty="0">
                <a:solidFill>
                  <a:schemeClr val="bg1"/>
                </a:solidFill>
              </a:rPr>
              <a:t>Hit the Pause button</a:t>
            </a:r>
          </a:p>
          <a:p>
            <a:pPr lvl="1"/>
            <a:r>
              <a:rPr lang="en-US" b="1" dirty="0">
                <a:solidFill>
                  <a:schemeClr val="bg1"/>
                </a:solidFill>
              </a:rPr>
              <a:t>Use the power of logic</a:t>
            </a:r>
          </a:p>
          <a:p>
            <a:pPr lvl="1"/>
            <a:r>
              <a:rPr lang="en-US" b="1" dirty="0">
                <a:solidFill>
                  <a:schemeClr val="bg1"/>
                </a:solidFill>
              </a:rPr>
              <a:t>Act as if the bias doesn’t exist</a:t>
            </a:r>
          </a:p>
          <a:p>
            <a:pPr lvl="1"/>
            <a:r>
              <a:rPr lang="en-US" b="1" dirty="0">
                <a:solidFill>
                  <a:schemeClr val="bg1"/>
                </a:solidFill>
              </a:rPr>
              <a:t>Cultivate common ground</a:t>
            </a:r>
          </a:p>
        </p:txBody>
      </p:sp>
      <p:sp>
        <p:nvSpPr>
          <p:cNvPr id="5" name="Title 1"/>
          <p:cNvSpPr>
            <a:spLocks noGrp="1"/>
          </p:cNvSpPr>
          <p:nvPr>
            <p:ph type="title"/>
          </p:nvPr>
        </p:nvSpPr>
        <p:spPr>
          <a:xfrm>
            <a:off x="0" y="0"/>
            <a:ext cx="5454316" cy="762000"/>
          </a:xfrm>
          <a:gradFill>
            <a:gsLst>
              <a:gs pos="44000">
                <a:srgbClr val="006F41"/>
              </a:gs>
              <a:gs pos="0">
                <a:schemeClr val="tx1"/>
              </a:gs>
            </a:gsLst>
            <a:lin ang="2700000" scaled="1"/>
          </a:gradFill>
        </p:spPr>
        <p:txBody>
          <a:bodyPr>
            <a:normAutofit/>
          </a:bodyPr>
          <a:lstStyle/>
          <a:p>
            <a:pPr algn="l"/>
            <a:r>
              <a:rPr lang="en-US" sz="4000" b="1" dirty="0">
                <a:solidFill>
                  <a:schemeClr val="bg1"/>
                </a:solidFill>
              </a:rPr>
              <a:t>Tools For the Toolkit</a:t>
            </a:r>
          </a:p>
        </p:txBody>
      </p:sp>
      <p:sp>
        <p:nvSpPr>
          <p:cNvPr id="2" name="TextBox 1">
            <a:extLst>
              <a:ext uri="{FF2B5EF4-FFF2-40B4-BE49-F238E27FC236}">
                <a16:creationId xmlns:a16="http://schemas.microsoft.com/office/drawing/2014/main" id="{D005294E-5BE3-6444-8307-1FD7AF1793BE}"/>
              </a:ext>
            </a:extLst>
          </p:cNvPr>
          <p:cNvSpPr txBox="1"/>
          <p:nvPr/>
        </p:nvSpPr>
        <p:spPr>
          <a:xfrm>
            <a:off x="457200" y="1246257"/>
            <a:ext cx="6312947" cy="707886"/>
          </a:xfrm>
          <a:prstGeom prst="rect">
            <a:avLst/>
          </a:prstGeom>
          <a:solidFill>
            <a:srgbClr val="DCD11F"/>
          </a:solidFill>
        </p:spPr>
        <p:txBody>
          <a:bodyPr wrap="none" rtlCol="0">
            <a:spAutoFit/>
          </a:bodyPr>
          <a:lstStyle/>
          <a:p>
            <a:r>
              <a:rPr lang="en-US" sz="4000" b="1" dirty="0">
                <a:solidFill>
                  <a:schemeClr val="bg1"/>
                </a:solidFill>
              </a:rPr>
              <a:t>Motivational Interviewing</a:t>
            </a:r>
          </a:p>
        </p:txBody>
      </p:sp>
    </p:spTree>
    <p:extLst>
      <p:ext uri="{BB962C8B-B14F-4D97-AF65-F5344CB8AC3E}">
        <p14:creationId xmlns:p14="http://schemas.microsoft.com/office/powerpoint/2010/main" val="1233805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b="1" dirty="0">
              <a:solidFill>
                <a:schemeClr val="bg1"/>
              </a:solidFill>
            </a:endParaRPr>
          </a:p>
          <a:p>
            <a:pPr lvl="1"/>
            <a:r>
              <a:rPr lang="en-US" b="1" dirty="0">
                <a:solidFill>
                  <a:schemeClr val="bg1"/>
                </a:solidFill>
              </a:rPr>
              <a:t>Assume good Intent; Explain impacts</a:t>
            </a:r>
          </a:p>
          <a:p>
            <a:pPr lvl="1"/>
            <a:r>
              <a:rPr lang="en-US" b="1" dirty="0">
                <a:solidFill>
                  <a:schemeClr val="bg1"/>
                </a:solidFill>
              </a:rPr>
              <a:t>Ask an open-ended question</a:t>
            </a:r>
          </a:p>
          <a:p>
            <a:pPr lvl="1"/>
            <a:r>
              <a:rPr lang="en-US" b="1" dirty="0">
                <a:solidFill>
                  <a:schemeClr val="bg1"/>
                </a:solidFill>
              </a:rPr>
              <a:t>Interrupt and redirect</a:t>
            </a:r>
          </a:p>
          <a:p>
            <a:pPr lvl="1"/>
            <a:r>
              <a:rPr lang="en-US" b="1" dirty="0">
                <a:solidFill>
                  <a:schemeClr val="bg1"/>
                </a:solidFill>
              </a:rPr>
              <a:t>Broaden to universal human behavior</a:t>
            </a:r>
          </a:p>
          <a:p>
            <a:pPr lvl="1"/>
            <a:r>
              <a:rPr lang="en-US" b="1" dirty="0">
                <a:solidFill>
                  <a:schemeClr val="bg1"/>
                </a:solidFill>
              </a:rPr>
              <a:t>Make it individual</a:t>
            </a:r>
          </a:p>
          <a:p>
            <a:pPr lvl="1"/>
            <a:r>
              <a:rPr lang="en-US" b="1" dirty="0">
                <a:solidFill>
                  <a:schemeClr val="bg1"/>
                </a:solidFill>
              </a:rPr>
              <a:t>Say, “Ouch!”</a:t>
            </a:r>
          </a:p>
        </p:txBody>
      </p:sp>
      <p:sp>
        <p:nvSpPr>
          <p:cNvPr id="5" name="Title 1"/>
          <p:cNvSpPr>
            <a:spLocks noGrp="1"/>
          </p:cNvSpPr>
          <p:nvPr>
            <p:ph type="title"/>
          </p:nvPr>
        </p:nvSpPr>
        <p:spPr>
          <a:xfrm>
            <a:off x="0" y="0"/>
            <a:ext cx="5454316" cy="762000"/>
          </a:xfrm>
          <a:gradFill>
            <a:gsLst>
              <a:gs pos="44000">
                <a:srgbClr val="006F41"/>
              </a:gs>
              <a:gs pos="0">
                <a:schemeClr val="tx1"/>
              </a:gs>
            </a:gsLst>
            <a:lin ang="2700000" scaled="1"/>
          </a:gradFill>
        </p:spPr>
        <p:txBody>
          <a:bodyPr>
            <a:normAutofit/>
          </a:bodyPr>
          <a:lstStyle/>
          <a:p>
            <a:pPr algn="l"/>
            <a:r>
              <a:rPr lang="en-US" sz="4000" b="1" dirty="0">
                <a:solidFill>
                  <a:schemeClr val="bg1"/>
                </a:solidFill>
              </a:rPr>
              <a:t>Tools For the Toolkit</a:t>
            </a:r>
          </a:p>
        </p:txBody>
      </p:sp>
      <p:sp>
        <p:nvSpPr>
          <p:cNvPr id="4" name="TextBox 3">
            <a:extLst>
              <a:ext uri="{FF2B5EF4-FFF2-40B4-BE49-F238E27FC236}">
                <a16:creationId xmlns:a16="http://schemas.microsoft.com/office/drawing/2014/main" id="{17CD28FD-D7C4-6746-8B76-017F2D87A446}"/>
              </a:ext>
            </a:extLst>
          </p:cNvPr>
          <p:cNvSpPr txBox="1"/>
          <p:nvPr/>
        </p:nvSpPr>
        <p:spPr>
          <a:xfrm>
            <a:off x="457200" y="1246257"/>
            <a:ext cx="8571770" cy="707886"/>
          </a:xfrm>
          <a:prstGeom prst="rect">
            <a:avLst/>
          </a:prstGeom>
          <a:solidFill>
            <a:schemeClr val="accent5">
              <a:lumMod val="60000"/>
              <a:lumOff val="40000"/>
            </a:schemeClr>
          </a:solidFill>
        </p:spPr>
        <p:txBody>
          <a:bodyPr wrap="none" rtlCol="0">
            <a:spAutoFit/>
          </a:bodyPr>
          <a:lstStyle/>
          <a:p>
            <a:r>
              <a:rPr lang="en-US" sz="4000" b="1" dirty="0">
                <a:solidFill>
                  <a:schemeClr val="bg1"/>
                </a:solidFill>
              </a:rPr>
              <a:t>Speaking Out Against Stereotypes</a:t>
            </a:r>
          </a:p>
        </p:txBody>
      </p:sp>
    </p:spTree>
    <p:extLst>
      <p:ext uri="{BB962C8B-B14F-4D97-AF65-F5344CB8AC3E}">
        <p14:creationId xmlns:p14="http://schemas.microsoft.com/office/powerpoint/2010/main" val="1268817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b="1" dirty="0">
              <a:solidFill>
                <a:schemeClr val="bg1"/>
              </a:solidFill>
            </a:endParaRPr>
          </a:p>
          <a:p>
            <a:pPr lvl="1"/>
            <a:r>
              <a:rPr lang="en-US" b="1" dirty="0">
                <a:solidFill>
                  <a:schemeClr val="bg1"/>
                </a:solidFill>
              </a:rPr>
              <a:t>Directly respond</a:t>
            </a:r>
          </a:p>
          <a:p>
            <a:pPr lvl="1"/>
            <a:r>
              <a:rPr lang="en-US" b="1" dirty="0">
                <a:solidFill>
                  <a:schemeClr val="bg1"/>
                </a:solidFill>
              </a:rPr>
              <a:t>Distract</a:t>
            </a:r>
          </a:p>
          <a:p>
            <a:pPr lvl="1"/>
            <a:r>
              <a:rPr lang="en-US" b="1" dirty="0">
                <a:solidFill>
                  <a:schemeClr val="bg1"/>
                </a:solidFill>
              </a:rPr>
              <a:t>Delegate</a:t>
            </a:r>
          </a:p>
          <a:p>
            <a:pPr lvl="1"/>
            <a:r>
              <a:rPr lang="en-US" b="1" dirty="0">
                <a:solidFill>
                  <a:schemeClr val="bg1"/>
                </a:solidFill>
              </a:rPr>
              <a:t>Delay</a:t>
            </a:r>
          </a:p>
          <a:p>
            <a:pPr lvl="1"/>
            <a:r>
              <a:rPr lang="en-US" b="1" dirty="0">
                <a:solidFill>
                  <a:schemeClr val="bg1"/>
                </a:solidFill>
              </a:rPr>
              <a:t>Document</a:t>
            </a:r>
          </a:p>
          <a:p>
            <a:endParaRPr lang="en-US" dirty="0"/>
          </a:p>
        </p:txBody>
      </p:sp>
      <p:sp>
        <p:nvSpPr>
          <p:cNvPr id="5" name="Title 1"/>
          <p:cNvSpPr>
            <a:spLocks noGrp="1"/>
          </p:cNvSpPr>
          <p:nvPr>
            <p:ph type="title"/>
          </p:nvPr>
        </p:nvSpPr>
        <p:spPr>
          <a:xfrm>
            <a:off x="0" y="0"/>
            <a:ext cx="5454316" cy="762000"/>
          </a:xfrm>
          <a:gradFill>
            <a:gsLst>
              <a:gs pos="44000">
                <a:srgbClr val="006F41"/>
              </a:gs>
              <a:gs pos="0">
                <a:schemeClr val="tx1"/>
              </a:gs>
            </a:gsLst>
            <a:lin ang="2700000" scaled="1"/>
          </a:gradFill>
        </p:spPr>
        <p:txBody>
          <a:bodyPr>
            <a:normAutofit/>
          </a:bodyPr>
          <a:lstStyle/>
          <a:p>
            <a:pPr algn="l"/>
            <a:r>
              <a:rPr lang="en-US" sz="4000" b="1" dirty="0">
                <a:solidFill>
                  <a:schemeClr val="bg1"/>
                </a:solidFill>
              </a:rPr>
              <a:t>Tools For the Toolkit</a:t>
            </a:r>
          </a:p>
        </p:txBody>
      </p:sp>
      <p:sp>
        <p:nvSpPr>
          <p:cNvPr id="4" name="TextBox 3">
            <a:extLst>
              <a:ext uri="{FF2B5EF4-FFF2-40B4-BE49-F238E27FC236}">
                <a16:creationId xmlns:a16="http://schemas.microsoft.com/office/drawing/2014/main" id="{C579A465-85C3-AE45-A025-C9548BC98690}"/>
              </a:ext>
            </a:extLst>
          </p:cNvPr>
          <p:cNvSpPr txBox="1"/>
          <p:nvPr/>
        </p:nvSpPr>
        <p:spPr>
          <a:xfrm>
            <a:off x="457200" y="1246257"/>
            <a:ext cx="5713424" cy="707886"/>
          </a:xfrm>
          <a:prstGeom prst="rect">
            <a:avLst/>
          </a:prstGeom>
          <a:solidFill>
            <a:schemeClr val="accent2">
              <a:lumMod val="40000"/>
              <a:lumOff val="60000"/>
            </a:schemeClr>
          </a:solidFill>
        </p:spPr>
        <p:txBody>
          <a:bodyPr wrap="none" rtlCol="0">
            <a:spAutoFit/>
          </a:bodyPr>
          <a:lstStyle/>
          <a:p>
            <a:r>
              <a:rPr lang="en-US" sz="4000" b="1" dirty="0">
                <a:solidFill>
                  <a:schemeClr val="bg1"/>
                </a:solidFill>
              </a:rPr>
              <a:t>Five Ds of Intervention</a:t>
            </a:r>
          </a:p>
        </p:txBody>
      </p:sp>
    </p:spTree>
    <p:extLst>
      <p:ext uri="{BB962C8B-B14F-4D97-AF65-F5344CB8AC3E}">
        <p14:creationId xmlns:p14="http://schemas.microsoft.com/office/powerpoint/2010/main" val="82530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b="1" dirty="0">
              <a:solidFill>
                <a:schemeClr val="bg1"/>
              </a:solidFill>
            </a:endParaRPr>
          </a:p>
          <a:p>
            <a:pPr lvl="1"/>
            <a:r>
              <a:rPr lang="en-US" b="1" dirty="0">
                <a:solidFill>
                  <a:schemeClr val="bg1"/>
                </a:solidFill>
              </a:rPr>
              <a:t>Engage conversation with the target</a:t>
            </a:r>
          </a:p>
          <a:p>
            <a:pPr lvl="1"/>
            <a:r>
              <a:rPr lang="en-US" b="1" dirty="0">
                <a:solidFill>
                  <a:schemeClr val="bg1"/>
                </a:solidFill>
              </a:rPr>
              <a:t>Ignore harassment</a:t>
            </a:r>
          </a:p>
          <a:p>
            <a:pPr lvl="1"/>
            <a:r>
              <a:rPr lang="en-US" b="1" dirty="0">
                <a:solidFill>
                  <a:schemeClr val="bg1"/>
                </a:solidFill>
              </a:rPr>
              <a:t>Keep building safe space</a:t>
            </a:r>
          </a:p>
          <a:p>
            <a:pPr lvl="1"/>
            <a:r>
              <a:rPr lang="en-US" b="1" dirty="0">
                <a:solidFill>
                  <a:schemeClr val="bg1"/>
                </a:solidFill>
              </a:rPr>
              <a:t>Continue conversation until harasser leaves</a:t>
            </a:r>
          </a:p>
          <a:p>
            <a:endParaRPr lang="en-US" dirty="0"/>
          </a:p>
        </p:txBody>
      </p:sp>
      <p:sp>
        <p:nvSpPr>
          <p:cNvPr id="5" name="Title 1"/>
          <p:cNvSpPr>
            <a:spLocks noGrp="1"/>
          </p:cNvSpPr>
          <p:nvPr>
            <p:ph type="title"/>
          </p:nvPr>
        </p:nvSpPr>
        <p:spPr>
          <a:xfrm>
            <a:off x="0" y="0"/>
            <a:ext cx="5454316" cy="762000"/>
          </a:xfrm>
          <a:gradFill>
            <a:gsLst>
              <a:gs pos="44000">
                <a:srgbClr val="006F41"/>
              </a:gs>
              <a:gs pos="0">
                <a:schemeClr val="tx1"/>
              </a:gs>
            </a:gsLst>
            <a:lin ang="2700000" scaled="1"/>
          </a:gradFill>
        </p:spPr>
        <p:txBody>
          <a:bodyPr>
            <a:normAutofit/>
          </a:bodyPr>
          <a:lstStyle/>
          <a:p>
            <a:pPr algn="l"/>
            <a:r>
              <a:rPr lang="en-US" sz="4000" b="1" dirty="0">
                <a:solidFill>
                  <a:schemeClr val="bg1"/>
                </a:solidFill>
              </a:rPr>
              <a:t>Tools For the Toolkit</a:t>
            </a:r>
          </a:p>
        </p:txBody>
      </p:sp>
      <p:sp>
        <p:nvSpPr>
          <p:cNvPr id="4" name="TextBox 3">
            <a:extLst>
              <a:ext uri="{FF2B5EF4-FFF2-40B4-BE49-F238E27FC236}">
                <a16:creationId xmlns:a16="http://schemas.microsoft.com/office/drawing/2014/main" id="{108C7335-A476-154C-A566-8179DCB7717C}"/>
              </a:ext>
            </a:extLst>
          </p:cNvPr>
          <p:cNvSpPr txBox="1"/>
          <p:nvPr/>
        </p:nvSpPr>
        <p:spPr>
          <a:xfrm>
            <a:off x="457200" y="1246257"/>
            <a:ext cx="7792518" cy="707886"/>
          </a:xfrm>
          <a:prstGeom prst="rect">
            <a:avLst/>
          </a:prstGeom>
          <a:solidFill>
            <a:schemeClr val="accent4">
              <a:lumMod val="60000"/>
              <a:lumOff val="40000"/>
            </a:schemeClr>
          </a:solidFill>
        </p:spPr>
        <p:txBody>
          <a:bodyPr wrap="none" rtlCol="0">
            <a:spAutoFit/>
          </a:bodyPr>
          <a:lstStyle/>
          <a:p>
            <a:r>
              <a:rPr lang="en-US" sz="4000" b="1" dirty="0">
                <a:solidFill>
                  <a:schemeClr val="bg1"/>
                </a:solidFill>
              </a:rPr>
              <a:t>Four Steps to Safe Intervention</a:t>
            </a:r>
          </a:p>
        </p:txBody>
      </p:sp>
    </p:spTree>
    <p:extLst>
      <p:ext uri="{BB962C8B-B14F-4D97-AF65-F5344CB8AC3E}">
        <p14:creationId xmlns:p14="http://schemas.microsoft.com/office/powerpoint/2010/main" val="85456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048" y="2213466"/>
            <a:ext cx="8229600" cy="1675953"/>
          </a:xfrm>
          <a:gradFill>
            <a:gsLst>
              <a:gs pos="49000">
                <a:srgbClr val="006F41"/>
              </a:gs>
              <a:gs pos="2000">
                <a:schemeClr val="tx1"/>
              </a:gs>
            </a:gsLst>
            <a:lin ang="2700000" scaled="1"/>
          </a:gradFill>
        </p:spPr>
        <p:txBody>
          <a:bodyPr/>
          <a:lstStyle/>
          <a:p>
            <a:r>
              <a:rPr lang="en-US" b="1" dirty="0">
                <a:solidFill>
                  <a:schemeClr val="bg1"/>
                </a:solidFill>
              </a:rPr>
              <a:t>CLINT SMITH</a:t>
            </a:r>
            <a:br>
              <a:rPr lang="en-US" b="1" dirty="0">
                <a:solidFill>
                  <a:schemeClr val="bg1"/>
                </a:solidFill>
              </a:rPr>
            </a:br>
            <a:r>
              <a:rPr lang="en-US" b="1" dirty="0">
                <a:solidFill>
                  <a:schemeClr val="bg1"/>
                </a:solidFill>
              </a:rPr>
              <a:t>VIDEO</a:t>
            </a:r>
          </a:p>
        </p:txBody>
      </p:sp>
      <p:grpSp>
        <p:nvGrpSpPr>
          <p:cNvPr id="6" name="Group 5"/>
          <p:cNvGrpSpPr/>
          <p:nvPr/>
        </p:nvGrpSpPr>
        <p:grpSpPr>
          <a:xfrm>
            <a:off x="0" y="0"/>
            <a:ext cx="9143999" cy="6857999"/>
            <a:chOff x="0" y="0"/>
            <a:chExt cx="9143999" cy="6857999"/>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
        <p:nvSpPr>
          <p:cNvPr id="7" name="TextBox 6"/>
          <p:cNvSpPr txBox="1"/>
          <p:nvPr/>
        </p:nvSpPr>
        <p:spPr>
          <a:xfrm>
            <a:off x="0" y="0"/>
            <a:ext cx="2892138"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Clint </a:t>
            </a:r>
            <a:r>
              <a:rPr lang="en-US" sz="4000" b="1" dirty="0">
                <a:solidFill>
                  <a:schemeClr val="bg1"/>
                </a:solidFill>
                <a:latin typeface="+mj-lt"/>
              </a:rPr>
              <a:t>Smith</a:t>
            </a:r>
            <a:endParaRPr lang="en-US" sz="4000" b="1" dirty="0">
              <a:solidFill>
                <a:schemeClr val="bg1"/>
              </a:solidFill>
            </a:endParaRPr>
          </a:p>
        </p:txBody>
      </p:sp>
      <p:sp>
        <p:nvSpPr>
          <p:cNvPr id="8" name="TextBox 7"/>
          <p:cNvSpPr txBox="1"/>
          <p:nvPr/>
        </p:nvSpPr>
        <p:spPr>
          <a:xfrm>
            <a:off x="8055474" y="6457889"/>
            <a:ext cx="1082348" cy="400110"/>
          </a:xfrm>
          <a:prstGeom prst="rect">
            <a:avLst/>
          </a:prstGeom>
          <a:gradFill>
            <a:gsLst>
              <a:gs pos="39000">
                <a:srgbClr val="006F41"/>
              </a:gs>
              <a:gs pos="0">
                <a:schemeClr val="tx1"/>
              </a:gs>
            </a:gsLst>
            <a:lin ang="2700000" scaled="1"/>
          </a:gradFill>
        </p:spPr>
        <p:txBody>
          <a:bodyPr wrap="none" rtlCol="0">
            <a:spAutoFit/>
          </a:bodyPr>
          <a:lstStyle/>
          <a:p>
            <a:r>
              <a:rPr lang="en-US" sz="2000" b="1" dirty="0">
                <a:solidFill>
                  <a:schemeClr val="bg1"/>
                </a:solidFill>
              </a:rPr>
              <a:t>Silence</a:t>
            </a:r>
          </a:p>
        </p:txBody>
      </p:sp>
      <p:pic>
        <p:nvPicPr>
          <p:cNvPr id="10" name="Picture 9">
            <a:hlinkClick r:id="rId5"/>
            <a:extLst>
              <a:ext uri="{FF2B5EF4-FFF2-40B4-BE49-F238E27FC236}">
                <a16:creationId xmlns:a16="http://schemas.microsoft.com/office/drawing/2014/main" id="{48FA15B4-1947-9242-80A4-59B2812E36B1}"/>
              </a:ext>
            </a:extLst>
          </p:cNvPr>
          <p:cNvPicPr>
            <a:picLocks noChangeAspect="1"/>
          </p:cNvPicPr>
          <p:nvPr/>
        </p:nvPicPr>
        <p:blipFill>
          <a:blip r:embed="rId6"/>
          <a:stretch>
            <a:fillRect/>
          </a:stretch>
        </p:blipFill>
        <p:spPr>
          <a:xfrm>
            <a:off x="0" y="868921"/>
            <a:ext cx="9144000" cy="5120158"/>
          </a:xfrm>
          <a:prstGeom prst="rect">
            <a:avLst/>
          </a:prstGeom>
        </p:spPr>
      </p:pic>
    </p:spTree>
    <p:extLst>
      <p:ext uri="{BB962C8B-B14F-4D97-AF65-F5344CB8AC3E}">
        <p14:creationId xmlns:p14="http://schemas.microsoft.com/office/powerpoint/2010/main" val="91269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75000">
              <a:srgbClr val="006F41"/>
            </a:gs>
            <a:gs pos="100000">
              <a:schemeClr val="tx1"/>
            </a:gs>
          </a:gsLst>
          <a:lin ang="2700000" scaled="1"/>
        </a:gra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87503" y="0"/>
            <a:ext cx="2985087" cy="914400"/>
          </a:xfrm>
          <a:gradFill>
            <a:gsLst>
              <a:gs pos="58000">
                <a:srgbClr val="006F41"/>
              </a:gs>
              <a:gs pos="0">
                <a:schemeClr val="tx1"/>
              </a:gs>
            </a:gsLst>
            <a:lin ang="2700000" scaled="1"/>
          </a:gradFill>
        </p:spPr>
        <p:txBody>
          <a:bodyPr>
            <a:normAutofit/>
          </a:bodyPr>
          <a:lstStyle/>
          <a:p>
            <a:pPr eaLnBrk="1" hangingPunct="1">
              <a:defRPr/>
            </a:pPr>
            <a:r>
              <a:rPr lang="en-US" sz="4000" b="1" dirty="0">
                <a:solidFill>
                  <a:schemeClr val="bg1"/>
                </a:solidFill>
                <a:effectLst/>
              </a:rPr>
              <a:t>As a Team</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
        <p:nvSpPr>
          <p:cNvPr id="4" name="TextBox 3"/>
          <p:cNvSpPr txBox="1"/>
          <p:nvPr/>
        </p:nvSpPr>
        <p:spPr>
          <a:xfrm>
            <a:off x="567003" y="914400"/>
            <a:ext cx="8094688" cy="5293757"/>
          </a:xfrm>
          <a:prstGeom prst="rect">
            <a:avLst/>
          </a:prstGeom>
          <a:noFill/>
        </p:spPr>
        <p:txBody>
          <a:bodyPr wrap="square" rtlCol="0">
            <a:spAutoFit/>
          </a:bodyPr>
          <a:lstStyle/>
          <a:p>
            <a:pPr marL="457200" indent="-457200">
              <a:buFont typeface="Arial" charset="0"/>
              <a:buChar char="•"/>
            </a:pPr>
            <a:r>
              <a:rPr lang="en-US" sz="3200" b="1" dirty="0">
                <a:solidFill>
                  <a:schemeClr val="accent6">
                    <a:lumMod val="60000"/>
                    <a:lumOff val="40000"/>
                  </a:schemeClr>
                </a:solidFill>
              </a:rPr>
              <a:t>Keep yourself safe.</a:t>
            </a:r>
          </a:p>
          <a:p>
            <a:pPr marL="457200" indent="-457200">
              <a:buFont typeface="Arial" charset="0"/>
              <a:buChar char="•"/>
            </a:pPr>
            <a:r>
              <a:rPr lang="en-US" sz="3200" dirty="0">
                <a:solidFill>
                  <a:schemeClr val="bg1"/>
                </a:solidFill>
              </a:rPr>
              <a:t>Create Standards of Behavior. </a:t>
            </a:r>
          </a:p>
          <a:p>
            <a:pPr marL="457200" indent="-457200">
              <a:buFont typeface="Arial" charset="0"/>
              <a:buChar char="•"/>
            </a:pPr>
            <a:r>
              <a:rPr lang="en-US" sz="3200" dirty="0">
                <a:solidFill>
                  <a:schemeClr val="bg1"/>
                </a:solidFill>
              </a:rPr>
              <a:t>Find Strength in Numbers.</a:t>
            </a:r>
          </a:p>
          <a:p>
            <a:pPr marL="457200" indent="-457200">
              <a:buFont typeface="Arial" charset="0"/>
              <a:buChar char="•"/>
            </a:pPr>
            <a:r>
              <a:rPr lang="en-US" sz="3200" dirty="0">
                <a:solidFill>
                  <a:schemeClr val="bg1"/>
                </a:solidFill>
              </a:rPr>
              <a:t>Put Plans in Place.</a:t>
            </a:r>
          </a:p>
          <a:p>
            <a:pPr marL="457200" indent="-457200">
              <a:buFont typeface="Arial" charset="0"/>
              <a:buChar char="•"/>
            </a:pPr>
            <a:r>
              <a:rPr lang="en-US" sz="3200" dirty="0">
                <a:solidFill>
                  <a:schemeClr val="bg1"/>
                </a:solidFill>
              </a:rPr>
              <a:t>Make Relevant to Team.</a:t>
            </a:r>
          </a:p>
          <a:p>
            <a:pPr marL="457200" indent="-457200">
              <a:buFont typeface="Arial" charset="0"/>
              <a:buChar char="•"/>
            </a:pPr>
            <a:r>
              <a:rPr lang="en-US" sz="3200" dirty="0">
                <a:solidFill>
                  <a:schemeClr val="bg1"/>
                </a:solidFill>
              </a:rPr>
              <a:t>Explain Expectation to Intervene.</a:t>
            </a:r>
          </a:p>
          <a:p>
            <a:pPr marL="457200" indent="-457200">
              <a:buFont typeface="Arial" charset="0"/>
              <a:buChar char="•"/>
            </a:pPr>
            <a:r>
              <a:rPr lang="en-US" sz="3200" dirty="0">
                <a:solidFill>
                  <a:schemeClr val="bg1"/>
                </a:solidFill>
              </a:rPr>
              <a:t>Empower Others to </a:t>
            </a:r>
            <a:r>
              <a:rPr lang="en-US" sz="3200" dirty="0" err="1">
                <a:solidFill>
                  <a:schemeClr val="bg1"/>
                </a:solidFill>
              </a:rPr>
              <a:t>StepUP</a:t>
            </a:r>
            <a:r>
              <a:rPr lang="en-US" sz="3200" dirty="0">
                <a:solidFill>
                  <a:schemeClr val="bg1"/>
                </a:solidFill>
              </a:rPr>
              <a:t>!</a:t>
            </a:r>
          </a:p>
          <a:p>
            <a:pPr marL="457200" indent="-457200">
              <a:buFont typeface="Arial" charset="0"/>
              <a:buChar char="•"/>
            </a:pPr>
            <a:r>
              <a:rPr lang="en-US" sz="3200" dirty="0">
                <a:solidFill>
                  <a:schemeClr val="bg1"/>
                </a:solidFill>
              </a:rPr>
              <a:t>Reinforce Prosocial Behaviors.</a:t>
            </a:r>
          </a:p>
          <a:p>
            <a:pPr marL="457200" indent="-457200">
              <a:buFont typeface="Arial" charset="0"/>
              <a:buChar char="•"/>
            </a:pPr>
            <a:r>
              <a:rPr lang="en-US" sz="3200" dirty="0">
                <a:solidFill>
                  <a:schemeClr val="bg1"/>
                </a:solidFill>
              </a:rPr>
              <a:t>Encourage Group to Share.</a:t>
            </a:r>
          </a:p>
          <a:p>
            <a:pPr marL="457200" indent="-457200">
              <a:buFont typeface="Arial" charset="0"/>
              <a:buChar char="•"/>
            </a:pPr>
            <a:r>
              <a:rPr lang="en-US" sz="3200" dirty="0">
                <a:solidFill>
                  <a:schemeClr val="bg1"/>
                </a:solidFill>
              </a:rPr>
              <a:t>Practice Skills and Strategies.</a:t>
            </a: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575258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97052" y="2410691"/>
            <a:ext cx="4416594" cy="1754326"/>
          </a:xfrm>
          <a:prstGeom prst="rect">
            <a:avLst/>
          </a:prstGeom>
          <a:noFill/>
        </p:spPr>
        <p:txBody>
          <a:bodyPr wrap="none" rtlCol="0">
            <a:spAutoFit/>
          </a:bodyPr>
          <a:lstStyle/>
          <a:p>
            <a:pPr algn="ctr"/>
            <a:r>
              <a:rPr lang="en-US" sz="5400" b="1" dirty="0">
                <a:solidFill>
                  <a:schemeClr val="bg1"/>
                </a:solidFill>
              </a:rPr>
              <a:t>SNACK MAN</a:t>
            </a:r>
            <a:br>
              <a:rPr lang="en-US" sz="5400" b="1" dirty="0">
                <a:solidFill>
                  <a:schemeClr val="bg1"/>
                </a:solidFill>
              </a:rPr>
            </a:br>
            <a:r>
              <a:rPr lang="en-US" sz="5400" b="1" dirty="0">
                <a:solidFill>
                  <a:schemeClr val="bg1"/>
                </a:solidFill>
              </a:rPr>
              <a:t>VIDEO</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437314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Content Placeholder 2"/>
          <p:cNvSpPr>
            <a:spLocks noGrp="1"/>
          </p:cNvSpPr>
          <p:nvPr>
            <p:ph idx="1"/>
          </p:nvPr>
        </p:nvSpPr>
        <p:spPr>
          <a:xfrm>
            <a:off x="58480" y="1437165"/>
            <a:ext cx="8915400" cy="5486400"/>
          </a:xfrm>
        </p:spPr>
        <p:txBody>
          <a:bodyPr>
            <a:normAutofit/>
          </a:bodyPr>
          <a:lstStyle/>
          <a:p>
            <a:pPr>
              <a:lnSpc>
                <a:spcPct val="150000"/>
              </a:lnSpc>
              <a:buFontTx/>
              <a:buNone/>
            </a:pPr>
            <a:r>
              <a:rPr lang="en-US" sz="2600" dirty="0">
                <a:solidFill>
                  <a:schemeClr val="bg1"/>
                </a:solidFill>
              </a:rPr>
              <a:t>	</a:t>
            </a:r>
            <a:r>
              <a:rPr lang="en-US" sz="2400" dirty="0">
                <a:solidFill>
                  <a:schemeClr val="bg1"/>
                </a:solidFill>
              </a:rPr>
              <a:t>You are at a conference and notice that a senior, male scientist has been giving extraordinary attention to a young female scientist and her poster. A bit later you see him lead her away from her poster and say that he “would like to talk to her about her work in a more private setting.” What do you do? </a:t>
            </a:r>
            <a:endParaRPr lang="en-US" sz="800" b="1" dirty="0">
              <a:solidFill>
                <a:schemeClr val="bg1"/>
              </a:solidFill>
            </a:endParaRPr>
          </a:p>
          <a:p>
            <a:pPr>
              <a:lnSpc>
                <a:spcPct val="80000"/>
              </a:lnSpc>
              <a:buFont typeface="Arial" panose="020B0604020202020204" pitchFamily="34" charset="0"/>
              <a:buChar char="•"/>
            </a:pPr>
            <a:endParaRPr lang="en-US" sz="800" b="1" dirty="0">
              <a:solidFill>
                <a:schemeClr val="bg1"/>
              </a:solidFill>
            </a:endParaRPr>
          </a:p>
          <a:p>
            <a:pPr>
              <a:lnSpc>
                <a:spcPct val="80000"/>
              </a:lnSpc>
              <a:buFont typeface="Arial" panose="020B0604020202020204" pitchFamily="34" charset="0"/>
              <a:buChar char="•"/>
            </a:pPr>
            <a:r>
              <a:rPr lang="en-US" sz="2400" b="1" dirty="0">
                <a:solidFill>
                  <a:schemeClr val="bg1"/>
                </a:solidFill>
              </a:rPr>
              <a:t>What issues are ambiguous in this scenario?</a:t>
            </a:r>
          </a:p>
          <a:p>
            <a:pPr>
              <a:lnSpc>
                <a:spcPct val="80000"/>
              </a:lnSpc>
              <a:buFont typeface="Arial" panose="020B0604020202020204" pitchFamily="34" charset="0"/>
              <a:buChar char="•"/>
            </a:pPr>
            <a:r>
              <a:rPr lang="en-US" sz="2400" b="1" dirty="0">
                <a:solidFill>
                  <a:schemeClr val="bg1"/>
                </a:solidFill>
              </a:rPr>
              <a:t>What are some direct and indirect ways to help?</a:t>
            </a:r>
            <a:endParaRPr lang="en-US" sz="2400" dirty="0">
              <a:solidFill>
                <a:schemeClr val="bg1"/>
              </a:solidFill>
            </a:endParaRPr>
          </a:p>
        </p:txBody>
      </p:sp>
      <p:sp>
        <p:nvSpPr>
          <p:cNvPr id="3" name="Title 2"/>
          <p:cNvSpPr>
            <a:spLocks noGrp="1"/>
          </p:cNvSpPr>
          <p:nvPr>
            <p:ph type="title"/>
          </p:nvPr>
        </p:nvSpPr>
        <p:spPr>
          <a:xfrm>
            <a:off x="58480" y="547574"/>
            <a:ext cx="2819400" cy="914400"/>
          </a:xfrm>
        </p:spPr>
        <p:txBody>
          <a:bodyPr/>
          <a:lstStyle/>
          <a:p>
            <a:r>
              <a:rPr lang="en-US" sz="3200" b="1" dirty="0">
                <a:solidFill>
                  <a:schemeClr val="bg1"/>
                </a:solidFill>
              </a:rPr>
              <a:t>Scenario</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5882933"/>
            <a:ext cx="1768839" cy="975067"/>
          </a:xfrm>
          <a:prstGeom prst="rect">
            <a:avLst/>
          </a:prstGeom>
          <a:solidFill>
            <a:schemeClr val="bg1"/>
          </a:solidFill>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3" y="1"/>
            <a:ext cx="964617" cy="974361"/>
          </a:xfrm>
          <a:prstGeom prst="rect">
            <a:avLst/>
          </a:prstGeom>
        </p:spPr>
      </p:pic>
    </p:spTree>
    <p:extLst>
      <p:ext uri="{BB962C8B-B14F-4D97-AF65-F5344CB8AC3E}">
        <p14:creationId xmlns:p14="http://schemas.microsoft.com/office/powerpoint/2010/main" val="41989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063385" cy="707886"/>
          </a:xfrm>
          <a:prstGeom prst="rect">
            <a:avLst/>
          </a:prstGeom>
          <a:gradFill>
            <a:gsLst>
              <a:gs pos="40000">
                <a:srgbClr val="006F41"/>
              </a:gs>
              <a:gs pos="0">
                <a:schemeClr val="tx1"/>
              </a:gs>
            </a:gsLst>
            <a:lin ang="2700000" scaled="1"/>
          </a:gradFill>
        </p:spPr>
        <p:txBody>
          <a:bodyPr wrap="none" rtlCol="0">
            <a:spAutoFit/>
          </a:bodyPr>
          <a:lstStyle/>
          <a:p>
            <a:r>
              <a:rPr lang="en-US" sz="4000" b="1" dirty="0">
                <a:solidFill>
                  <a:schemeClr val="bg1"/>
                </a:solidFill>
              </a:rPr>
              <a:t>Agenda</a:t>
            </a:r>
          </a:p>
        </p:txBody>
      </p:sp>
      <p:sp>
        <p:nvSpPr>
          <p:cNvPr id="2" name="TextBox 1"/>
          <p:cNvSpPr txBox="1"/>
          <p:nvPr/>
        </p:nvSpPr>
        <p:spPr>
          <a:xfrm>
            <a:off x="448067" y="1656166"/>
            <a:ext cx="7324333" cy="3046988"/>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Goals</a:t>
            </a:r>
          </a:p>
          <a:p>
            <a:pPr marL="571500" indent="-571500">
              <a:lnSpc>
                <a:spcPct val="150000"/>
              </a:lnSpc>
              <a:buFont typeface="Wingdings" pitchFamily="2" charset="2"/>
              <a:buChar char="Ø"/>
            </a:pPr>
            <a:r>
              <a:rPr lang="en-US" sz="3200" b="1" dirty="0">
                <a:solidFill>
                  <a:schemeClr val="bg1"/>
                </a:solidFill>
              </a:rPr>
              <a:t>Bystander Effect</a:t>
            </a:r>
          </a:p>
          <a:p>
            <a:pPr marL="571500" indent="-571500">
              <a:lnSpc>
                <a:spcPct val="150000"/>
              </a:lnSpc>
              <a:buFont typeface="Wingdings" pitchFamily="2" charset="2"/>
              <a:buChar char="Ø"/>
            </a:pPr>
            <a:r>
              <a:rPr lang="en-US" sz="3200" b="1" dirty="0">
                <a:solidFill>
                  <a:schemeClr val="bg1"/>
                </a:solidFill>
              </a:rPr>
              <a:t>Step UP! Training</a:t>
            </a:r>
          </a:p>
          <a:p>
            <a:pPr marL="571500" indent="-571500">
              <a:lnSpc>
                <a:spcPct val="150000"/>
              </a:lnSpc>
              <a:buFont typeface="Wingdings" pitchFamily="2" charset="2"/>
              <a:buChar char="Ø"/>
            </a:pPr>
            <a:r>
              <a:rPr lang="en-US" sz="3200" b="1" dirty="0">
                <a:solidFill>
                  <a:schemeClr val="bg1"/>
                </a:solidFill>
              </a:rPr>
              <a:t>Q&amp;A</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426109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1342356"/>
            <a:ext cx="2641313" cy="2550652"/>
            <a:chOff x="491392" y="1676400"/>
            <a:chExt cx="2641313" cy="2550652"/>
          </a:xfrm>
        </p:grpSpPr>
        <p:sp>
          <p:nvSpPr>
            <p:cNvPr id="3" name="Rounded Rectangle 2"/>
            <p:cNvSpPr/>
            <p:nvPr/>
          </p:nvSpPr>
          <p:spPr>
            <a:xfrm>
              <a:off x="491392" y="1676400"/>
              <a:ext cx="2641313" cy="1760470"/>
            </a:xfrm>
            <a:prstGeom prst="roundRect">
              <a:avLst/>
            </a:prstGeom>
            <a:blipFill>
              <a:blip r:embed="rId3" cstate="screen">
                <a:extLst>
                  <a:ext uri="{28A0092B-C50C-407E-A947-70E740481C1C}">
                    <a14:useLocalDpi xmlns:a14="http://schemas.microsoft.com/office/drawing/2010/main"/>
                  </a:ext>
                </a:extLst>
              </a:blip>
              <a:srcRect/>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6" name="Freeform 5"/>
            <p:cNvSpPr/>
            <p:nvPr/>
          </p:nvSpPr>
          <p:spPr>
            <a:xfrm>
              <a:off x="645876" y="3361752"/>
              <a:ext cx="2332347" cy="865300"/>
            </a:xfrm>
            <a:custGeom>
              <a:avLst/>
              <a:gdLst>
                <a:gd name="connsiteX0" fmla="*/ 0 w 2332347"/>
                <a:gd name="connsiteY0" fmla="*/ 0 h 865300"/>
                <a:gd name="connsiteX1" fmla="*/ 2332347 w 2332347"/>
                <a:gd name="connsiteY1" fmla="*/ 0 h 865300"/>
                <a:gd name="connsiteX2" fmla="*/ 2332347 w 2332347"/>
                <a:gd name="connsiteY2" fmla="*/ 865300 h 865300"/>
                <a:gd name="connsiteX3" fmla="*/ 0 w 2332347"/>
                <a:gd name="connsiteY3" fmla="*/ 865300 h 865300"/>
                <a:gd name="connsiteX4" fmla="*/ 0 w 2332347"/>
                <a:gd name="connsiteY4" fmla="*/ 0 h 86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47" h="865300">
                  <a:moveTo>
                    <a:pt x="0" y="0"/>
                  </a:moveTo>
                  <a:lnTo>
                    <a:pt x="2332347" y="0"/>
                  </a:lnTo>
                  <a:lnTo>
                    <a:pt x="2332347" y="865300"/>
                  </a:lnTo>
                  <a:lnTo>
                    <a:pt x="0" y="865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0" numCol="1" spcCol="1270" anchor="t" anchorCtr="0">
              <a:noAutofit/>
            </a:bodyPr>
            <a:lstStyle/>
            <a:p>
              <a:pPr lvl="0" algn="ctr" defTabSz="1066800" rtl="0">
                <a:lnSpc>
                  <a:spcPct val="90000"/>
                </a:lnSpc>
                <a:spcBef>
                  <a:spcPct val="0"/>
                </a:spcBef>
                <a:spcAft>
                  <a:spcPct val="35000"/>
                </a:spcAft>
              </a:pPr>
              <a:r>
                <a:rPr lang="en-US" sz="2400" b="1" kern="1200" dirty="0">
                  <a:solidFill>
                    <a:schemeClr val="bg1"/>
                  </a:solidFill>
                </a:rPr>
                <a:t>EDUCATE</a:t>
              </a:r>
            </a:p>
          </p:txBody>
        </p:sp>
      </p:grpSp>
      <p:grpSp>
        <p:nvGrpSpPr>
          <p:cNvPr id="21" name="Group 20"/>
          <p:cNvGrpSpPr/>
          <p:nvPr/>
        </p:nvGrpSpPr>
        <p:grpSpPr>
          <a:xfrm>
            <a:off x="2199345" y="2610611"/>
            <a:ext cx="2491490" cy="2426745"/>
            <a:chOff x="2199345" y="2610611"/>
            <a:chExt cx="2491490" cy="2426745"/>
          </a:xfrm>
        </p:grpSpPr>
        <p:sp>
          <p:nvSpPr>
            <p:cNvPr id="8" name="Freeform 7"/>
            <p:cNvSpPr/>
            <p:nvPr/>
          </p:nvSpPr>
          <p:spPr>
            <a:xfrm>
              <a:off x="2278917" y="4172056"/>
              <a:ext cx="2332347" cy="865300"/>
            </a:xfrm>
            <a:custGeom>
              <a:avLst/>
              <a:gdLst>
                <a:gd name="connsiteX0" fmla="*/ 0 w 2332347"/>
                <a:gd name="connsiteY0" fmla="*/ 0 h 865300"/>
                <a:gd name="connsiteX1" fmla="*/ 2332347 w 2332347"/>
                <a:gd name="connsiteY1" fmla="*/ 0 h 865300"/>
                <a:gd name="connsiteX2" fmla="*/ 2332347 w 2332347"/>
                <a:gd name="connsiteY2" fmla="*/ 865300 h 865300"/>
                <a:gd name="connsiteX3" fmla="*/ 0 w 2332347"/>
                <a:gd name="connsiteY3" fmla="*/ 865300 h 865300"/>
                <a:gd name="connsiteX4" fmla="*/ 0 w 2332347"/>
                <a:gd name="connsiteY4" fmla="*/ 0 h 86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47" h="865300">
                  <a:moveTo>
                    <a:pt x="0" y="0"/>
                  </a:moveTo>
                  <a:lnTo>
                    <a:pt x="2332347" y="0"/>
                  </a:lnTo>
                  <a:lnTo>
                    <a:pt x="2332347" y="865300"/>
                  </a:lnTo>
                  <a:lnTo>
                    <a:pt x="0" y="865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0" numCol="1" spcCol="1270" anchor="t" anchorCtr="0">
              <a:noAutofit/>
            </a:bodyPr>
            <a:lstStyle/>
            <a:p>
              <a:pPr lvl="0" algn="ctr" defTabSz="1066800" rtl="0">
                <a:lnSpc>
                  <a:spcPct val="90000"/>
                </a:lnSpc>
                <a:spcBef>
                  <a:spcPct val="0"/>
                </a:spcBef>
                <a:spcAft>
                  <a:spcPct val="35000"/>
                </a:spcAft>
              </a:pPr>
              <a:r>
                <a:rPr lang="en-US" sz="2400" b="1" kern="1200" dirty="0">
                  <a:solidFill>
                    <a:schemeClr val="bg1"/>
                  </a:solidFill>
                </a:rPr>
                <a:t>MOTIVATE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99345" y="2610611"/>
              <a:ext cx="2491490" cy="1699493"/>
            </a:xfrm>
            <a:prstGeom prst="rect">
              <a:avLst/>
            </a:prstGeom>
          </p:spPr>
        </p:pic>
      </p:grpSp>
      <p:grpSp>
        <p:nvGrpSpPr>
          <p:cNvPr id="16" name="Group 15"/>
          <p:cNvGrpSpPr/>
          <p:nvPr/>
        </p:nvGrpSpPr>
        <p:grpSpPr>
          <a:xfrm>
            <a:off x="4296752" y="3639187"/>
            <a:ext cx="2564672" cy="2472439"/>
            <a:chOff x="6316533" y="1720095"/>
            <a:chExt cx="2564672" cy="2472439"/>
          </a:xfrm>
        </p:grpSpPr>
        <p:sp>
          <p:nvSpPr>
            <p:cNvPr id="9" name="Rounded Rectangle 8"/>
            <p:cNvSpPr/>
            <p:nvPr/>
          </p:nvSpPr>
          <p:spPr>
            <a:xfrm>
              <a:off x="6316533" y="1720095"/>
              <a:ext cx="2564672" cy="1622398"/>
            </a:xfrm>
            <a:prstGeom prst="roundRect">
              <a:avLst/>
            </a:prstGeom>
            <a:blipFill>
              <a:blip r:embed="rId5" cstate="screen">
                <a:extLst>
                  <a:ext uri="{28A0092B-C50C-407E-A947-70E740481C1C}">
                    <a14:useLocalDpi xmlns:a14="http://schemas.microsoft.com/office/drawing/2010/main"/>
                  </a:ext>
                </a:extLst>
              </a:blip>
              <a:srcRect/>
              <a:stretch>
                <a:fillRect/>
              </a:stretch>
            </a:blip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0" name="Freeform 9"/>
            <p:cNvSpPr/>
            <p:nvPr/>
          </p:nvSpPr>
          <p:spPr>
            <a:xfrm>
              <a:off x="6432696" y="3327234"/>
              <a:ext cx="2332347" cy="865300"/>
            </a:xfrm>
            <a:custGeom>
              <a:avLst/>
              <a:gdLst>
                <a:gd name="connsiteX0" fmla="*/ 0 w 2332347"/>
                <a:gd name="connsiteY0" fmla="*/ 0 h 865300"/>
                <a:gd name="connsiteX1" fmla="*/ 2332347 w 2332347"/>
                <a:gd name="connsiteY1" fmla="*/ 0 h 865300"/>
                <a:gd name="connsiteX2" fmla="*/ 2332347 w 2332347"/>
                <a:gd name="connsiteY2" fmla="*/ 865300 h 865300"/>
                <a:gd name="connsiteX3" fmla="*/ 0 w 2332347"/>
                <a:gd name="connsiteY3" fmla="*/ 865300 h 865300"/>
                <a:gd name="connsiteX4" fmla="*/ 0 w 2332347"/>
                <a:gd name="connsiteY4" fmla="*/ 0 h 86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47" h="865300">
                  <a:moveTo>
                    <a:pt x="0" y="0"/>
                  </a:moveTo>
                  <a:lnTo>
                    <a:pt x="2332347" y="0"/>
                  </a:lnTo>
                  <a:lnTo>
                    <a:pt x="2332347" y="865300"/>
                  </a:lnTo>
                  <a:lnTo>
                    <a:pt x="0" y="865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0" numCol="1" spcCol="1270" anchor="t" anchorCtr="0">
              <a:noAutofit/>
            </a:bodyPr>
            <a:lstStyle/>
            <a:p>
              <a:pPr lvl="0" algn="ctr" defTabSz="1066800" rtl="0">
                <a:lnSpc>
                  <a:spcPct val="90000"/>
                </a:lnSpc>
                <a:spcBef>
                  <a:spcPct val="0"/>
                </a:spcBef>
                <a:spcAft>
                  <a:spcPct val="35000"/>
                </a:spcAft>
              </a:pPr>
              <a:r>
                <a:rPr lang="en-US" sz="2400" b="1" kern="1200" dirty="0">
                  <a:solidFill>
                    <a:schemeClr val="bg1"/>
                  </a:solidFill>
                </a:rPr>
                <a:t>EMPOWER</a:t>
              </a:r>
            </a:p>
          </p:txBody>
        </p:sp>
      </p:grpSp>
      <p:sp>
        <p:nvSpPr>
          <p:cNvPr id="5" name="Rectangle 2"/>
          <p:cNvSpPr txBox="1">
            <a:spLocks noChangeArrowheads="1"/>
          </p:cNvSpPr>
          <p:nvPr/>
        </p:nvSpPr>
        <p:spPr>
          <a:xfrm>
            <a:off x="0" y="0"/>
            <a:ext cx="1768839" cy="762000"/>
          </a:xfrm>
          <a:prstGeom prst="rect">
            <a:avLst/>
          </a:prstGeom>
          <a:gradFill>
            <a:gsLst>
              <a:gs pos="39000">
                <a:srgbClr val="006F41"/>
              </a:gs>
              <a:gs pos="0">
                <a:schemeClr val="tx1"/>
              </a:gs>
            </a:gsLst>
            <a:lin ang="2700000" scaled="1"/>
          </a:gradFill>
          <a:ln/>
          <a:extLst/>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effectLst/>
              </a:rPr>
              <a:t> </a:t>
            </a:r>
            <a:r>
              <a:rPr lang="en-US" sz="4000" b="1" dirty="0">
                <a:solidFill>
                  <a:schemeClr val="bg1"/>
                </a:solidFill>
                <a:effectLst/>
              </a:rPr>
              <a:t>Goals</a:t>
            </a:r>
          </a:p>
        </p:txBody>
      </p:sp>
      <p:grpSp>
        <p:nvGrpSpPr>
          <p:cNvPr id="19" name="Group 18"/>
          <p:cNvGrpSpPr/>
          <p:nvPr/>
        </p:nvGrpSpPr>
        <p:grpSpPr>
          <a:xfrm>
            <a:off x="6415751" y="4437822"/>
            <a:ext cx="2761488" cy="2625772"/>
            <a:chOff x="6415751" y="4242952"/>
            <a:chExt cx="2761488" cy="2625772"/>
          </a:xfrm>
        </p:grpSpPr>
        <p:sp>
          <p:nvSpPr>
            <p:cNvPr id="12" name="Freeform 11"/>
            <p:cNvSpPr/>
            <p:nvPr/>
          </p:nvSpPr>
          <p:spPr>
            <a:xfrm>
              <a:off x="6630321" y="6003424"/>
              <a:ext cx="2332347" cy="865300"/>
            </a:xfrm>
            <a:custGeom>
              <a:avLst/>
              <a:gdLst>
                <a:gd name="connsiteX0" fmla="*/ 0 w 2332347"/>
                <a:gd name="connsiteY0" fmla="*/ 0 h 865300"/>
                <a:gd name="connsiteX1" fmla="*/ 2332347 w 2332347"/>
                <a:gd name="connsiteY1" fmla="*/ 0 h 865300"/>
                <a:gd name="connsiteX2" fmla="*/ 2332347 w 2332347"/>
                <a:gd name="connsiteY2" fmla="*/ 865300 h 865300"/>
                <a:gd name="connsiteX3" fmla="*/ 0 w 2332347"/>
                <a:gd name="connsiteY3" fmla="*/ 865300 h 865300"/>
                <a:gd name="connsiteX4" fmla="*/ 0 w 2332347"/>
                <a:gd name="connsiteY4" fmla="*/ 0 h 86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47" h="865300">
                  <a:moveTo>
                    <a:pt x="0" y="0"/>
                  </a:moveTo>
                  <a:lnTo>
                    <a:pt x="2332347" y="0"/>
                  </a:lnTo>
                  <a:lnTo>
                    <a:pt x="2332347" y="865300"/>
                  </a:lnTo>
                  <a:lnTo>
                    <a:pt x="0" y="865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0688" tIns="170688" rIns="170688" bIns="0" numCol="1" spcCol="1270" anchor="t" anchorCtr="0">
              <a:noAutofit/>
            </a:bodyPr>
            <a:lstStyle/>
            <a:p>
              <a:pPr lvl="0" algn="ctr" defTabSz="1066800" rtl="0">
                <a:lnSpc>
                  <a:spcPct val="90000"/>
                </a:lnSpc>
                <a:spcBef>
                  <a:spcPct val="0"/>
                </a:spcBef>
                <a:spcAft>
                  <a:spcPct val="35000"/>
                </a:spcAft>
              </a:pPr>
              <a:r>
                <a:rPr lang="en-US" sz="2400" b="1" kern="1200" dirty="0">
                  <a:solidFill>
                    <a:schemeClr val="bg1"/>
                  </a:solidFill>
                </a:rPr>
                <a:t>ACT</a:t>
              </a:r>
            </a:p>
          </p:txBody>
        </p:sp>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15751" y="4242952"/>
              <a:ext cx="2761488" cy="1883664"/>
            </a:xfrm>
            <a:prstGeom prst="rect">
              <a:avLst/>
            </a:prstGeom>
          </p:spPr>
        </p:pic>
      </p:grpSp>
      <p:grpSp>
        <p:nvGrpSpPr>
          <p:cNvPr id="24" name="Group 23"/>
          <p:cNvGrpSpPr/>
          <p:nvPr/>
        </p:nvGrpSpPr>
        <p:grpSpPr>
          <a:xfrm>
            <a:off x="0" y="0"/>
            <a:ext cx="9143999" cy="6857999"/>
            <a:chOff x="0" y="0"/>
            <a:chExt cx="9143999" cy="6857999"/>
          </a:xfrm>
        </p:grpSpPr>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26" name="Pictur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83221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817201"/>
            <a:ext cx="7121236" cy="6001643"/>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Bystander Effect</a:t>
            </a:r>
          </a:p>
          <a:p>
            <a:pPr marL="571500" indent="-571500">
              <a:lnSpc>
                <a:spcPct val="150000"/>
              </a:lnSpc>
              <a:buFont typeface="Wingdings" pitchFamily="2" charset="2"/>
              <a:buChar char="Ø"/>
            </a:pPr>
            <a:r>
              <a:rPr lang="en-US" sz="3200" b="1" dirty="0">
                <a:solidFill>
                  <a:schemeClr val="bg1"/>
                </a:solidFill>
              </a:rPr>
              <a:t>Social Norms</a:t>
            </a:r>
          </a:p>
          <a:p>
            <a:pPr marL="571500" indent="-571500">
              <a:lnSpc>
                <a:spcPct val="150000"/>
              </a:lnSpc>
              <a:buFont typeface="Wingdings" pitchFamily="2" charset="2"/>
              <a:buChar char="Ø"/>
            </a:pPr>
            <a:r>
              <a:rPr lang="en-US" sz="3200" b="1" dirty="0">
                <a:solidFill>
                  <a:schemeClr val="bg1"/>
                </a:solidFill>
              </a:rPr>
              <a:t>Power Dynamics</a:t>
            </a:r>
          </a:p>
          <a:p>
            <a:pPr marL="571500" indent="-571500">
              <a:lnSpc>
                <a:spcPct val="150000"/>
              </a:lnSpc>
              <a:buFont typeface="Wingdings" pitchFamily="2" charset="2"/>
              <a:buChar char="Ø"/>
            </a:pPr>
            <a:r>
              <a:rPr lang="en-US" sz="3200" b="1" dirty="0">
                <a:solidFill>
                  <a:schemeClr val="bg1"/>
                </a:solidFill>
              </a:rPr>
              <a:t>Privilege</a:t>
            </a:r>
          </a:p>
          <a:p>
            <a:pPr marL="571500" indent="-571500">
              <a:lnSpc>
                <a:spcPct val="150000"/>
              </a:lnSpc>
              <a:buFont typeface="Wingdings" pitchFamily="2" charset="2"/>
              <a:buChar char="Ø"/>
            </a:pPr>
            <a:r>
              <a:rPr lang="en-US" sz="3200" b="1" dirty="0" err="1">
                <a:solidFill>
                  <a:schemeClr val="bg1"/>
                </a:solidFill>
              </a:rPr>
              <a:t>Microaggressions</a:t>
            </a:r>
            <a:endParaRPr lang="en-US" sz="3200" b="1" dirty="0">
              <a:solidFill>
                <a:schemeClr val="bg1"/>
              </a:solidFill>
            </a:endParaRPr>
          </a:p>
          <a:p>
            <a:pPr marL="571500" indent="-571500">
              <a:lnSpc>
                <a:spcPct val="150000"/>
              </a:lnSpc>
              <a:buFont typeface="Wingdings" pitchFamily="2" charset="2"/>
              <a:buChar char="Ø"/>
            </a:pPr>
            <a:r>
              <a:rPr lang="en-US" sz="3200" b="1" dirty="0">
                <a:solidFill>
                  <a:schemeClr val="bg1"/>
                </a:solidFill>
              </a:rPr>
              <a:t>Prosocial Behaviors </a:t>
            </a:r>
          </a:p>
          <a:p>
            <a:pPr marL="571500" indent="-571500">
              <a:lnSpc>
                <a:spcPct val="150000"/>
              </a:lnSpc>
              <a:buFont typeface="Wingdings" pitchFamily="2" charset="2"/>
              <a:buChar char="Ø"/>
            </a:pPr>
            <a:r>
              <a:rPr lang="en-US" sz="3200" b="1" dirty="0">
                <a:solidFill>
                  <a:schemeClr val="bg1"/>
                </a:solidFill>
              </a:rPr>
              <a:t>Motivational Interviewing</a:t>
            </a:r>
          </a:p>
          <a:p>
            <a:pPr marL="571500" indent="-571500">
              <a:lnSpc>
                <a:spcPct val="150000"/>
              </a:lnSpc>
              <a:buFont typeface="Wingdings" pitchFamily="2" charset="2"/>
              <a:buChar char="Ø"/>
            </a:pPr>
            <a:endParaRPr lang="en-US" sz="3200" b="1" dirty="0">
              <a:solidFill>
                <a:schemeClr val="bg1"/>
              </a:solidFill>
            </a:endParaRP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46455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2321469" cy="707886"/>
          </a:xfrm>
          <a:prstGeom prst="rect">
            <a:avLst/>
          </a:prstGeom>
          <a:gradFill>
            <a:gsLst>
              <a:gs pos="39000">
                <a:srgbClr val="006F41"/>
              </a:gs>
              <a:gs pos="0">
                <a:schemeClr val="tx1"/>
              </a:gs>
            </a:gsLst>
            <a:lin ang="2700000" scaled="1"/>
          </a:gradFill>
        </p:spPr>
        <p:txBody>
          <a:bodyPr wrap="none" rtlCol="0">
            <a:spAutoFit/>
          </a:bodyPr>
          <a:lstStyle/>
          <a:p>
            <a:r>
              <a:rPr lang="en-US" sz="4000" b="1" dirty="0">
                <a:solidFill>
                  <a:schemeClr val="bg1"/>
                </a:solidFill>
              </a:rPr>
              <a:t>Theories</a:t>
            </a:r>
          </a:p>
        </p:txBody>
      </p:sp>
      <p:sp>
        <p:nvSpPr>
          <p:cNvPr id="2" name="TextBox 1"/>
          <p:cNvSpPr txBox="1"/>
          <p:nvPr/>
        </p:nvSpPr>
        <p:spPr>
          <a:xfrm>
            <a:off x="914400" y="1399310"/>
            <a:ext cx="7121236" cy="3416320"/>
          </a:xfrm>
          <a:prstGeom prst="rect">
            <a:avLst/>
          </a:prstGeom>
          <a:noFill/>
        </p:spPr>
        <p:txBody>
          <a:bodyPr wrap="square" rtlCol="0">
            <a:spAutoFit/>
          </a:bodyPr>
          <a:lstStyle/>
          <a:p>
            <a:pPr marL="571500" indent="-571500">
              <a:lnSpc>
                <a:spcPct val="150000"/>
              </a:lnSpc>
              <a:buFont typeface="Wingdings" pitchFamily="2" charset="2"/>
              <a:buChar char="Ø"/>
            </a:pPr>
            <a:r>
              <a:rPr lang="en-US" sz="3200" b="1" dirty="0">
                <a:solidFill>
                  <a:schemeClr val="bg1"/>
                </a:solidFill>
              </a:rPr>
              <a:t>Bystander Effect</a:t>
            </a:r>
          </a:p>
          <a:p>
            <a:pPr marL="1028700" lvl="1" indent="-571500">
              <a:lnSpc>
                <a:spcPct val="150000"/>
              </a:lnSpc>
              <a:buFont typeface="Wingdings" pitchFamily="2" charset="2"/>
              <a:buChar char="Ø"/>
            </a:pPr>
            <a:r>
              <a:rPr lang="en-US" sz="2800" b="1" dirty="0">
                <a:solidFill>
                  <a:schemeClr val="bg1"/>
                </a:solidFill>
              </a:rPr>
              <a:t>People are less likely to intervene when they are in a crowd than when they are the only bystanders.</a:t>
            </a:r>
          </a:p>
        </p:txBody>
      </p:sp>
      <p:grpSp>
        <p:nvGrpSpPr>
          <p:cNvPr id="7" name="Group 6"/>
          <p:cNvGrpSpPr/>
          <p:nvPr/>
        </p:nvGrpSpPr>
        <p:grpSpPr>
          <a:xfrm>
            <a:off x="0" y="0"/>
            <a:ext cx="9143999" cy="6857999"/>
            <a:chOff x="0" y="0"/>
            <a:chExt cx="9143999" cy="6857999"/>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882932"/>
              <a:ext cx="1768839" cy="975067"/>
            </a:xfrm>
            <a:prstGeom prst="rect">
              <a:avLst/>
            </a:prstGeom>
            <a:solidFill>
              <a:schemeClr val="bg1"/>
            </a:solid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79382" y="0"/>
              <a:ext cx="964617" cy="974361"/>
            </a:xfrm>
            <a:prstGeom prst="rect">
              <a:avLst/>
            </a:prstGeom>
          </p:spPr>
        </p:pic>
      </p:grpSp>
    </p:spTree>
    <p:extLst>
      <p:ext uri="{BB962C8B-B14F-4D97-AF65-F5344CB8AC3E}">
        <p14:creationId xmlns:p14="http://schemas.microsoft.com/office/powerpoint/2010/main" val="1107843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388864 PowerPo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hampionship xmlns="641bbc64-afb6-4b11-b5bb-5bbe98e0d206" xsi:nil="true"/>
    <Document_x0020_Type xmlns="ba49a5aa-87f3-444d-89f9-a7e25fddd19c" xsi:nil="true"/>
    <Division xmlns="641bbc64-afb6-4b11-b5bb-5bbe98e0d206" xsi:nil="true"/>
    <Academic_x005f_x002F_Fiscal_x005f_x0020_Year xmlns="641bbc64-afb6-4b11-b5bb-5bbe98e0d206">n/a</Academic_x005f_x002F_Fiscal_x005f_x0020_Year>
    <Committee xmlns="641bbc64-afb6-4b11-b5bb-5bbe98e0d2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Core.5Year" ma:contentTypeID="0x010100F49887E683B23C4DB5F22DB7D9CDA8B201020038AA46C3AB44A54EAC0B82F22A6429B6" ma:contentTypeVersion="18" ma:contentTypeDescription="" ma:contentTypeScope="" ma:versionID="08b1d6ff69142c71a85ed943041e1989">
  <xsd:schema xmlns:xsd="http://www.w3.org/2001/XMLSchema" xmlns:xs="http://www.w3.org/2001/XMLSchema" xmlns:p="http://schemas.microsoft.com/office/2006/metadata/properties" xmlns:ns2="ba49a5aa-87f3-444d-89f9-a7e25fddd19c" xmlns:ns3="641bbc64-afb6-4b11-b5bb-5bbe98e0d206" targetNamespace="http://schemas.microsoft.com/office/2006/metadata/properties" ma:root="true" ma:fieldsID="76ba06c3f1555d786e953ba9dab6bd4f" ns2:_="" ns3:_="">
    <xsd:import namespace="ba49a5aa-87f3-444d-89f9-a7e25fddd19c"/>
    <xsd:import namespace="641bbc64-afb6-4b11-b5bb-5bbe98e0d206"/>
    <xsd:element name="properties">
      <xsd:complexType>
        <xsd:sequence>
          <xsd:element name="documentManagement">
            <xsd:complexType>
              <xsd:all>
                <xsd:element ref="ns2:Document_x0020_Type" minOccurs="0"/>
                <xsd:element ref="ns3:Championship" minOccurs="0"/>
                <xsd:element ref="ns3:Division" minOccurs="0"/>
                <xsd:element ref="ns3:Committee" minOccurs="0"/>
                <xsd:element ref="ns3:Academic_x005f_x002F_Fiscal_x005f_x0020_Yea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49a5aa-87f3-444d-89f9-a7e25fddd19c" elementFormDefault="qualified">
    <xsd:import namespace="http://schemas.microsoft.com/office/2006/documentManagement/types"/>
    <xsd:import namespace="http://schemas.microsoft.com/office/infopath/2007/PartnerControls"/>
    <xsd:element name="Document_x0020_Type" ma:index="3" nillable="true" ma:displayName="Document Type" ma:list="{8e8bc98e-29e8-4edb-b414-13873770448e}" ma:internalName="Document_x0020_Type0" ma:readOnly="false" ma:showField="Title" ma:web="641bbc64-afb6-4b11-b5bb-5bbe98e0d206">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641bbc64-afb6-4b11-b5bb-5bbe98e0d206" elementFormDefault="qualified">
    <xsd:import namespace="http://schemas.microsoft.com/office/2006/documentManagement/types"/>
    <xsd:import namespace="http://schemas.microsoft.com/office/infopath/2007/PartnerControls"/>
    <xsd:element name="Championship" ma:index="4" nillable="true" ma:displayName="Championship" ma:list="{2f96e1fc-017f-4d3b-817b-cf73d89abf63}" ma:internalName="Championship" ma:readOnly="false" ma:showField="Title" ma:web="641bbc64-afb6-4b11-b5bb-5bbe98e0d206">
      <xsd:simpleType>
        <xsd:restriction base="dms:Lookup"/>
      </xsd:simpleType>
    </xsd:element>
    <xsd:element name="Division" ma:index="5" nillable="true" ma:displayName="Division" ma:list="{41f8b609-73db-49ce-bbb4-8d0695df465b}" ma:internalName="Division" ma:readOnly="false" ma:showField="Title" ma:web="641bbc64-afb6-4b11-b5bb-5bbe98e0d206">
      <xsd:simpleType>
        <xsd:restriction base="dms:Lookup"/>
      </xsd:simpleType>
    </xsd:element>
    <xsd:element name="Committee" ma:index="6" nillable="true" ma:displayName="Committee" ma:list="{d83b749d-e122-4c80-95e2-dacddd41a2e3}" ma:internalName="Committee" ma:readOnly="false" ma:showField="Title" ma:web="641bbc64-afb6-4b11-b5bb-5bbe98e0d206">
      <xsd:simpleType>
        <xsd:restriction base="dms:Lookup"/>
      </xsd:simpleType>
    </xsd:element>
    <xsd:element name="Academic_x005f_x002F_Fiscal_x005f_x0020_Year" ma:index="7" ma:displayName="Academic/Fiscal Year" ma:default="n/a" ma:format="Dropdown" ma:internalName="Academic_x002F_Fiscal_x0020_Year">
      <xsd:simpleType>
        <xsd:restriction base="dms:Choice">
          <xsd:enumeration value="n/a"/>
          <xsd:enumeration value="2005-06"/>
          <xsd:enumeration value="2006-07"/>
          <xsd:enumeration value="2007-08"/>
          <xsd:enumeration value="2008-09"/>
          <xsd:enumeration value="2009-10"/>
          <xsd:enumeration value="2010-11"/>
          <xsd:enumeration value="2011-12"/>
          <xsd:enumeration value="2012-13"/>
          <xsd:enumeration value="2013-14"/>
          <xsd:enumeration value="Other"/>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9F6DE1-7AC7-4F9D-8045-337F1DD5C741}">
  <ds:schemaRefs>
    <ds:schemaRef ds:uri="http://purl.org/dc/terms/"/>
    <ds:schemaRef ds:uri="http://schemas.openxmlformats.org/package/2006/metadata/core-properties"/>
    <ds:schemaRef ds:uri="http://schemas.microsoft.com/office/2006/documentManagement/types"/>
    <ds:schemaRef ds:uri="http://www.w3.org/XML/1998/namespace"/>
    <ds:schemaRef ds:uri="ba49a5aa-87f3-444d-89f9-a7e25fddd19c"/>
    <ds:schemaRef ds:uri="http://schemas.microsoft.com/office/2006/metadata/properties"/>
    <ds:schemaRef ds:uri="http://purl.org/dc/elements/1.1/"/>
    <ds:schemaRef ds:uri="http://schemas.microsoft.com/office/infopath/2007/PartnerControls"/>
    <ds:schemaRef ds:uri="641bbc64-afb6-4b11-b5bb-5bbe98e0d206"/>
    <ds:schemaRef ds:uri="http://purl.org/dc/dcmitype/"/>
  </ds:schemaRefs>
</ds:datastoreItem>
</file>

<file path=customXml/itemProps2.xml><?xml version="1.0" encoding="utf-8"?>
<ds:datastoreItem xmlns:ds="http://schemas.openxmlformats.org/officeDocument/2006/customXml" ds:itemID="{A0C1DA57-4503-4F73-A48E-D26408AFB5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49a5aa-87f3-444d-89f9-a7e25fddd19c"/>
    <ds:schemaRef ds:uri="641bbc64-afb6-4b11-b5bb-5bbe98e0d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C94FDA-C6F1-47D6-91DC-A3864B4A3A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StepUP templates</Template>
  <TotalTime>36573</TotalTime>
  <Words>2428</Words>
  <Application>Microsoft Macintosh PowerPoint</Application>
  <PresentationFormat>On-screen Show (4:3)</PresentationFormat>
  <Paragraphs>396</Paragraphs>
  <Slides>52</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ＭＳ Ｐゴシック</vt:lpstr>
      <vt:lpstr>Arial</vt:lpstr>
      <vt:lpstr>Calibri</vt:lpstr>
      <vt:lpstr>Helvetica</vt:lpstr>
      <vt:lpstr>Wingdings</vt:lpstr>
      <vt:lpstr>388864 PowerPoint</vt:lpstr>
      <vt:lpstr>PowerPoint Presentation</vt:lpstr>
      <vt:lpstr>PowerPoint Presentation</vt:lpstr>
      <vt:lpstr>PowerPoint Presentation</vt:lpstr>
      <vt:lpstr>PowerPoint Presentation</vt:lpstr>
      <vt:lpstr>CLINT SMITH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Variables</vt:lpstr>
      <vt:lpstr>PowerPoint Presentation</vt:lpstr>
      <vt:lpstr>PowerPoint Presentation</vt:lpstr>
      <vt:lpstr>PowerPoint Presentation</vt:lpstr>
      <vt:lpstr>PowerPoint Presentation</vt:lpstr>
      <vt:lpstr>PowerPoint Presentation</vt:lpstr>
      <vt:lpstr>“All evil  starts with 15 volts.”  Philip Zimbardo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Passive to Active 5 Steps to Intervention</vt:lpstr>
      <vt:lpstr>PowerPoint Presentation</vt:lpstr>
      <vt:lpstr>The Step UP! Model</vt:lpstr>
      <vt:lpstr>PowerPoint Presentation</vt:lpstr>
      <vt:lpstr>PowerPoint Presentation</vt:lpstr>
      <vt:lpstr>PowerPoint Presentation</vt:lpstr>
      <vt:lpstr>PowerPoint Presentation</vt:lpstr>
      <vt:lpstr>PowerPoint Presentation</vt:lpstr>
      <vt:lpstr>PowerPoint Presentation</vt:lpstr>
      <vt:lpstr>Tools For the Toolkit</vt:lpstr>
      <vt:lpstr>Tools For the Toolkit</vt:lpstr>
      <vt:lpstr>Tools For the Toolkit</vt:lpstr>
      <vt:lpstr>Tools For the Toolkit</vt:lpstr>
      <vt:lpstr>As a Team</vt:lpstr>
      <vt:lpstr>PowerPoint Presentation</vt:lpstr>
      <vt:lpstr>Scenario</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USGS SEES</dc:title>
  <dc:subject/>
  <dc:creator>Moses Milazzo</dc:creator>
  <cp:keywords/>
  <dc:description/>
  <cp:lastModifiedBy>Moses P Milazzo</cp:lastModifiedBy>
  <cp:revision>210</cp:revision>
  <cp:lastPrinted>2018-04-02T19:51:51Z</cp:lastPrinted>
  <dcterms:created xsi:type="dcterms:W3CDTF">2016-05-22T18:10:52Z</dcterms:created>
  <dcterms:modified xsi:type="dcterms:W3CDTF">2018-05-03T18:14:21Z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0x010100F49887E683B23C4DB5F22DB7D9CDA8B201020038AA46C3AB44A54EAC0B82F22A6429B6</vt:lpwstr>
  </property>
  <property fmtid="{D5CDD505-2E9C-101B-9397-08002B2CF9AE}" pid="3" name="Championship">
    <vt:lpwstr/>
  </property>
  <property fmtid="{D5CDD505-2E9C-101B-9397-08002B2CF9AE}" pid="4" name="Document Type0">
    <vt:lpwstr/>
  </property>
  <property fmtid="{D5CDD505-2E9C-101B-9397-08002B2CF9AE}" pid="5" name="Division">
    <vt:lpwstr/>
  </property>
  <property fmtid="{D5CDD505-2E9C-101B-9397-08002B2CF9AE}" pid="6" name="Academic/Fiscal Year">
    <vt:lpwstr>n/a</vt:lpwstr>
  </property>
  <property fmtid="{D5CDD505-2E9C-101B-9397-08002B2CF9AE}" pid="7" name="Committee">
    <vt:lpwstr/>
  </property>
</Properties>
</file>